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8"/>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B4583-5B4E-45D8-AB80-E62454E0BFC8}" type="datetimeFigureOut">
              <a:rPr lang="en-US" smtClean="0"/>
              <a:t>3/2/2017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481AA5-E814-4019-BCA0-C053AB41C711}" type="slidenum">
              <a:rPr lang="en-US" smtClean="0"/>
              <a:t>‹#›</a:t>
            </a:fld>
            <a:endParaRPr lang="en-US"/>
          </a:p>
        </p:txBody>
      </p:sp>
    </p:spTree>
    <p:extLst>
      <p:ext uri="{BB962C8B-B14F-4D97-AF65-F5344CB8AC3E}">
        <p14:creationId xmlns:p14="http://schemas.microsoft.com/office/powerpoint/2010/main" val="3194848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589082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642283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4168298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258994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129392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371024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24071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260269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538545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528342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66065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4063847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720705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1" baseline="0">
                <a:solidFill>
                  <a:srgbClr val="FFFF99"/>
                </a:solidFill>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aseline="0">
                <a:solidFill>
                  <a:schemeClr val="bg2"/>
                </a:solidFill>
                <a:latin typeface="Lucida Calligraphy"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09600" y="6172201"/>
            <a:ext cx="2844800" cy="365125"/>
          </a:xfrm>
        </p:spPr>
        <p:txBody>
          <a:bodyPr/>
          <a:lstStyle>
            <a:lvl1pPr>
              <a:defRPr sz="1600" baseline="0">
                <a:solidFill>
                  <a:schemeClr val="bg2"/>
                </a:solidFill>
                <a:latin typeface="Brush Script MT" pitchFamily="66" charset="0"/>
              </a:defRPr>
            </a:lvl1pPr>
          </a:lstStyle>
          <a:p>
            <a:pPr>
              <a:defRPr/>
            </a:pPr>
            <a:endParaRPr lang="en-US">
              <a:solidFill>
                <a:srgbClr val="EEECE1"/>
              </a:solidFill>
            </a:endParaRPr>
          </a:p>
        </p:txBody>
      </p:sp>
      <p:sp>
        <p:nvSpPr>
          <p:cNvPr id="5" name="Footer Placeholder 4"/>
          <p:cNvSpPr>
            <a:spLocks noGrp="1"/>
          </p:cNvSpPr>
          <p:nvPr>
            <p:ph type="ftr" sz="quarter" idx="11"/>
          </p:nvPr>
        </p:nvSpPr>
        <p:spPr>
          <a:xfrm>
            <a:off x="4165600" y="6172201"/>
            <a:ext cx="3860800" cy="365125"/>
          </a:xfrm>
        </p:spPr>
        <p:txBody>
          <a:bodyPr/>
          <a:lstStyle>
            <a:lvl1pPr marL="0" algn="ctr" defTabSz="914400" rtl="0" eaLnBrk="1" latinLnBrk="0" hangingPunct="1">
              <a:defRPr lang="en-US" sz="1600" kern="1200" baseline="0">
                <a:solidFill>
                  <a:schemeClr val="bg2"/>
                </a:solidFill>
                <a:latin typeface="Brush Script MT" pitchFamily="66" charset="0"/>
                <a:ea typeface="+mn-ea"/>
                <a:cs typeface="+mn-cs"/>
              </a:defRPr>
            </a:lvl1pPr>
          </a:lstStyle>
          <a:p>
            <a:pPr>
              <a:defRPr/>
            </a:pPr>
            <a:endParaRPr>
              <a:solidFill>
                <a:srgbClr val="EEECE1"/>
              </a:solidFill>
            </a:endParaRPr>
          </a:p>
        </p:txBody>
      </p:sp>
      <p:sp>
        <p:nvSpPr>
          <p:cNvPr id="6" name="Slide Number Placeholder 5"/>
          <p:cNvSpPr>
            <a:spLocks noGrp="1"/>
          </p:cNvSpPr>
          <p:nvPr>
            <p:ph type="sldNum" sz="quarter" idx="12"/>
          </p:nvPr>
        </p:nvSpPr>
        <p:spPr>
          <a:xfrm>
            <a:off x="8737600" y="6172201"/>
            <a:ext cx="2844800" cy="365125"/>
          </a:xfrm>
        </p:spPr>
        <p:txBody>
          <a:bodyPr/>
          <a:lstStyle>
            <a:lvl1pPr>
              <a:defRPr sz="1600">
                <a:solidFill>
                  <a:schemeClr val="bg2"/>
                </a:solidFill>
                <a:latin typeface="Brush Script MT" panose="03060802040406070304" pitchFamily="66" charset="0"/>
              </a:defRPr>
            </a:lvl1pPr>
          </a:lstStyle>
          <a:p>
            <a:fld id="{9578D3FF-6B75-4BEA-9CDA-C54EBB9889F1}" type="slidenum">
              <a:rPr lang="en-US" altLang="en-US">
                <a:solidFill>
                  <a:srgbClr val="EEECE1"/>
                </a:solidFill>
              </a:rPr>
              <a:pPr/>
              <a:t>‹#›</a:t>
            </a:fld>
            <a:endParaRPr lang="en-US" altLang="en-US">
              <a:solidFill>
                <a:srgbClr val="EEECE1"/>
              </a:solidFill>
            </a:endParaRPr>
          </a:p>
        </p:txBody>
      </p:sp>
    </p:spTree>
    <p:extLst>
      <p:ext uri="{BB962C8B-B14F-4D97-AF65-F5344CB8AC3E}">
        <p14:creationId xmlns:p14="http://schemas.microsoft.com/office/powerpoint/2010/main" val="2287245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A6360420-5D5A-49FB-8147-E373AF9EDBAA}"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87807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A24F8C0C-03A4-480E-B5CB-639AFDE851D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595188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1" baseline="0">
                <a:solidFill>
                  <a:srgbClr val="FFFF99"/>
                </a:solidFill>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aseline="0">
                <a:solidFill>
                  <a:schemeClr val="bg2"/>
                </a:solidFill>
                <a:latin typeface="Lucida Calligraphy"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09600" y="6172201"/>
            <a:ext cx="2844800" cy="365125"/>
          </a:xfrm>
        </p:spPr>
        <p:txBody>
          <a:bodyPr/>
          <a:lstStyle>
            <a:lvl1pPr>
              <a:defRPr sz="1600" baseline="0">
                <a:solidFill>
                  <a:schemeClr val="bg2"/>
                </a:solidFill>
                <a:latin typeface="Brush Script MT" pitchFamily="66" charset="0"/>
              </a:defRPr>
            </a:lvl1pPr>
          </a:lstStyle>
          <a:p>
            <a:pPr>
              <a:defRPr/>
            </a:pPr>
            <a:endParaRPr lang="en-US">
              <a:solidFill>
                <a:srgbClr val="EEECE1"/>
              </a:solidFill>
            </a:endParaRPr>
          </a:p>
        </p:txBody>
      </p:sp>
      <p:sp>
        <p:nvSpPr>
          <p:cNvPr id="5" name="Footer Placeholder 4"/>
          <p:cNvSpPr>
            <a:spLocks noGrp="1"/>
          </p:cNvSpPr>
          <p:nvPr>
            <p:ph type="ftr" sz="quarter" idx="11"/>
          </p:nvPr>
        </p:nvSpPr>
        <p:spPr>
          <a:xfrm>
            <a:off x="4165600" y="6172201"/>
            <a:ext cx="3860800" cy="365125"/>
          </a:xfrm>
        </p:spPr>
        <p:txBody>
          <a:bodyPr/>
          <a:lstStyle>
            <a:lvl1pPr marL="0" algn="ctr" defTabSz="914400" rtl="0" eaLnBrk="1" latinLnBrk="0" hangingPunct="1">
              <a:defRPr lang="en-US" sz="1600" kern="1200" baseline="0">
                <a:solidFill>
                  <a:schemeClr val="bg2"/>
                </a:solidFill>
                <a:latin typeface="Brush Script MT" pitchFamily="66" charset="0"/>
                <a:ea typeface="+mn-ea"/>
                <a:cs typeface="+mn-cs"/>
              </a:defRPr>
            </a:lvl1pPr>
          </a:lstStyle>
          <a:p>
            <a:pPr>
              <a:defRPr/>
            </a:pPr>
            <a:endParaRPr>
              <a:solidFill>
                <a:srgbClr val="EEECE1"/>
              </a:solidFill>
            </a:endParaRPr>
          </a:p>
        </p:txBody>
      </p:sp>
      <p:sp>
        <p:nvSpPr>
          <p:cNvPr id="6" name="Slide Number Placeholder 5"/>
          <p:cNvSpPr>
            <a:spLocks noGrp="1"/>
          </p:cNvSpPr>
          <p:nvPr>
            <p:ph type="sldNum" sz="quarter" idx="12"/>
          </p:nvPr>
        </p:nvSpPr>
        <p:spPr>
          <a:xfrm>
            <a:off x="8737600" y="6172201"/>
            <a:ext cx="2844800" cy="365125"/>
          </a:xfrm>
        </p:spPr>
        <p:txBody>
          <a:bodyPr/>
          <a:lstStyle>
            <a:lvl1pPr>
              <a:defRPr sz="1600" smtClean="0">
                <a:solidFill>
                  <a:schemeClr val="bg2"/>
                </a:solidFill>
                <a:latin typeface="Brush Script MT" panose="03060802040406070304" pitchFamily="66" charset="0"/>
              </a:defRPr>
            </a:lvl1pPr>
          </a:lstStyle>
          <a:p>
            <a:pPr>
              <a:defRPr/>
            </a:pPr>
            <a:fld id="{B9EDE095-D131-4321-8578-AF541C92C71C}" type="slidenum">
              <a:rPr lang="en-US" altLang="en-US">
                <a:solidFill>
                  <a:srgbClr val="EEECE1"/>
                </a:solidFill>
              </a:rPr>
              <a:pPr>
                <a:defRPr/>
              </a:pPr>
              <a:t>‹#›</a:t>
            </a:fld>
            <a:endParaRPr lang="en-US" altLang="en-US">
              <a:solidFill>
                <a:srgbClr val="EEECE1"/>
              </a:solidFill>
            </a:endParaRPr>
          </a:p>
        </p:txBody>
      </p:sp>
    </p:spTree>
    <p:extLst>
      <p:ext uri="{BB962C8B-B14F-4D97-AF65-F5344CB8AC3E}">
        <p14:creationId xmlns:p14="http://schemas.microsoft.com/office/powerpoint/2010/main" val="3935058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User\Local Settings\Temporary Internet Files\Content.IE5\STEB01UR\MCj0434823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400" y="60960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a:xfrm>
            <a:off x="10363200" y="6248401"/>
            <a:ext cx="1320800" cy="365125"/>
          </a:xfrm>
        </p:spPr>
        <p:txBody>
          <a:bodyPr/>
          <a:lstStyle>
            <a:lvl1pPr>
              <a:defRPr b="1" smtClean="0">
                <a:solidFill>
                  <a:srgbClr val="FFFF00"/>
                </a:solidFill>
              </a:defRPr>
            </a:lvl1pPr>
          </a:lstStyle>
          <a:p>
            <a:pPr>
              <a:defRPr/>
            </a:pPr>
            <a:fld id="{3A677F73-F75D-4B99-A31E-471348133BBE}" type="slidenum">
              <a:rPr lang="en-US" altLang="en-US"/>
              <a:pPr>
                <a:defRPr/>
              </a:pPr>
              <a:t>‹#›</a:t>
            </a:fld>
            <a:endParaRPr lang="en-US" altLang="en-US"/>
          </a:p>
        </p:txBody>
      </p:sp>
    </p:spTree>
    <p:extLst>
      <p:ext uri="{BB962C8B-B14F-4D97-AF65-F5344CB8AC3E}">
        <p14:creationId xmlns:p14="http://schemas.microsoft.com/office/powerpoint/2010/main" val="4060016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E1E3A634-AE7D-44D6-8118-5E406456EDF3}"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2361046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950F0503-D2C9-4F8A-B2C7-3D4CBFE48DA6}"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2588294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DA5CAA66-E1C2-4914-BD9E-E1239346E52B}"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3711929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F25C7A1F-7971-498E-909D-D169DB639EFB}"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2141128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5CDBC93D-71D2-4142-BE01-DFDB59E8A449}"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34966206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7503225A-7D8B-4A8F-AD9E-9C7271B2274B}"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2678572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User\Local Settings\Temporary Internet Files\Content.IE5\STEB01UR\MCj0434823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400" y="60960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a:xfrm>
            <a:off x="10363200" y="6248401"/>
            <a:ext cx="1320800" cy="365125"/>
          </a:xfrm>
        </p:spPr>
        <p:txBody>
          <a:bodyPr/>
          <a:lstStyle>
            <a:lvl1pPr>
              <a:defRPr b="1">
                <a:solidFill>
                  <a:srgbClr val="FFFF00"/>
                </a:solidFill>
              </a:defRPr>
            </a:lvl1pPr>
          </a:lstStyle>
          <a:p>
            <a:fld id="{65CD2319-946C-4AE8-9981-1852B661B29B}" type="slidenum">
              <a:rPr lang="en-US" altLang="en-US"/>
              <a:pPr/>
              <a:t>‹#›</a:t>
            </a:fld>
            <a:endParaRPr lang="en-US" altLang="en-US"/>
          </a:p>
        </p:txBody>
      </p:sp>
    </p:spTree>
    <p:extLst>
      <p:ext uri="{BB962C8B-B14F-4D97-AF65-F5344CB8AC3E}">
        <p14:creationId xmlns:p14="http://schemas.microsoft.com/office/powerpoint/2010/main" val="3932752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72B795D6-4DF2-4C3C-B28B-D3FF07D82679}"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1444194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1490C3DA-17D0-4C9B-8702-A77E7B975D30}"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21673112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5742C58-B721-495F-A53B-DE32CB69002C}"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2669374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95ECE189-F5F7-466E-8FE9-DA05713A3CC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548753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1E7A7ACE-7FDE-43E1-8591-316A8C784B95}"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491965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fld id="{FCB3C39F-0B6C-48FB-BBB6-25A386ED288D}"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496278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fld id="{E0DF2643-1446-4C25-8C3B-162BEDCD28D1}"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01490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fld id="{F058034D-C207-406C-BE46-AEF54D40B31D}"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435356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B3FB2F04-E626-41F3-A6EB-B49AB062B626}"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367949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0F719080-19E7-4C8A-B33D-CBD8BB2501DA}"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70912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68220"/>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22000" y="6229350"/>
            <a:ext cx="1270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625600" y="6248401"/>
            <a:ext cx="2235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6" name="Slide Number Placeholder 5"/>
          <p:cNvSpPr>
            <a:spLocks noGrp="1"/>
          </p:cNvSpPr>
          <p:nvPr>
            <p:ph type="sldNum" sz="quarter" idx="4"/>
          </p:nvPr>
        </p:nvSpPr>
        <p:spPr>
          <a:xfrm>
            <a:off x="8737600" y="624840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latin typeface="Calibri" panose="020F0502020204030204" pitchFamily="34" charset="0"/>
              </a:defRPr>
            </a:lvl1pPr>
          </a:lstStyle>
          <a:p>
            <a:pPr fontAlgn="base">
              <a:spcBef>
                <a:spcPct val="0"/>
              </a:spcBef>
              <a:spcAft>
                <a:spcPct val="0"/>
              </a:spcAft>
            </a:pPr>
            <a:fld id="{2C6D3FD7-CCD1-4675-8F17-10F76E03EE87}" type="slidenum">
              <a:rPr lang="en-US" altLang="en-US">
                <a:solidFill>
                  <a:prstClr val="white"/>
                </a:solidFill>
                <a:cs typeface="Arial" panose="020B0604020202020204" pitchFamily="34" charset="0"/>
              </a:rPr>
              <a:pPr fontAlgn="base">
                <a:spcBef>
                  <a:spcPct val="0"/>
                </a:spcBef>
                <a:spcAft>
                  <a:spcPct val="0"/>
                </a:spcAft>
              </a:pPr>
              <a:t>‹#›</a:t>
            </a:fld>
            <a:endParaRPr lang="en-US" altLang="en-US">
              <a:solidFill>
                <a:prstClr val="white"/>
              </a:solidFill>
              <a:cs typeface="Arial" panose="020B0604020202020204" pitchFamily="34" charset="0"/>
            </a:endParaRPr>
          </a:p>
        </p:txBody>
      </p:sp>
      <p:pic>
        <p:nvPicPr>
          <p:cNvPr id="103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705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2076"/>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988800" y="1"/>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1" y="62484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5663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lang="en-US" sz="4400" b="1" i="1" kern="1200" dirty="0">
          <a:solidFill>
            <a:srgbClr val="FFFF99"/>
          </a:solidFill>
          <a:latin typeface="Comic Sans MS" pitchFamily="66" charset="0"/>
          <a:ea typeface="+mj-ea"/>
          <a:cs typeface="Arial" charset="0"/>
        </a:defRPr>
      </a:lvl1pPr>
      <a:lvl2pPr algn="ctr" rtl="0" eaLnBrk="0" fontAlgn="base" hangingPunct="0">
        <a:spcBef>
          <a:spcPct val="0"/>
        </a:spcBef>
        <a:spcAft>
          <a:spcPct val="0"/>
        </a:spcAft>
        <a:defRPr sz="4400" b="1" i="1">
          <a:solidFill>
            <a:srgbClr val="FFFF99"/>
          </a:solidFill>
          <a:latin typeface="Comic Sans MS" pitchFamily="66" charset="0"/>
          <a:cs typeface="Arial" charset="0"/>
        </a:defRPr>
      </a:lvl2pPr>
      <a:lvl3pPr algn="ctr" rtl="0" eaLnBrk="0" fontAlgn="base" hangingPunct="0">
        <a:spcBef>
          <a:spcPct val="0"/>
        </a:spcBef>
        <a:spcAft>
          <a:spcPct val="0"/>
        </a:spcAft>
        <a:defRPr sz="4400" b="1" i="1">
          <a:solidFill>
            <a:srgbClr val="FFFF99"/>
          </a:solidFill>
          <a:latin typeface="Comic Sans MS" pitchFamily="66" charset="0"/>
          <a:cs typeface="Arial" charset="0"/>
        </a:defRPr>
      </a:lvl3pPr>
      <a:lvl4pPr algn="ctr" rtl="0" eaLnBrk="0" fontAlgn="base" hangingPunct="0">
        <a:spcBef>
          <a:spcPct val="0"/>
        </a:spcBef>
        <a:spcAft>
          <a:spcPct val="0"/>
        </a:spcAft>
        <a:defRPr sz="4400" b="1" i="1">
          <a:solidFill>
            <a:srgbClr val="FFFF99"/>
          </a:solidFill>
          <a:latin typeface="Comic Sans MS" pitchFamily="66" charset="0"/>
          <a:cs typeface="Arial" charset="0"/>
        </a:defRPr>
      </a:lvl4pPr>
      <a:lvl5pPr algn="ctr" rtl="0" eaLnBrk="0" fontAlgn="base" hangingPunct="0">
        <a:spcBef>
          <a:spcPct val="0"/>
        </a:spcBef>
        <a:spcAft>
          <a:spcPct val="0"/>
        </a:spcAft>
        <a:defRPr sz="4400" b="1" i="1">
          <a:solidFill>
            <a:srgbClr val="FFFF99"/>
          </a:solidFill>
          <a:latin typeface="Comic Sans MS" pitchFamily="66" charset="0"/>
          <a:cs typeface="Arial" charset="0"/>
        </a:defRPr>
      </a:lvl5pPr>
      <a:lvl6pPr marL="457200" algn="ctr" rtl="0" fontAlgn="base">
        <a:spcBef>
          <a:spcPct val="0"/>
        </a:spcBef>
        <a:spcAft>
          <a:spcPct val="0"/>
        </a:spcAft>
        <a:defRPr sz="4400" b="1" i="1">
          <a:solidFill>
            <a:srgbClr val="FFFF99"/>
          </a:solidFill>
          <a:latin typeface="Comic Sans MS" pitchFamily="66" charset="0"/>
          <a:cs typeface="Arial" charset="0"/>
        </a:defRPr>
      </a:lvl6pPr>
      <a:lvl7pPr marL="914400" algn="ctr" rtl="0" fontAlgn="base">
        <a:spcBef>
          <a:spcPct val="0"/>
        </a:spcBef>
        <a:spcAft>
          <a:spcPct val="0"/>
        </a:spcAft>
        <a:defRPr sz="4400" b="1" i="1">
          <a:solidFill>
            <a:srgbClr val="FFFF99"/>
          </a:solidFill>
          <a:latin typeface="Comic Sans MS" pitchFamily="66" charset="0"/>
          <a:cs typeface="Arial" charset="0"/>
        </a:defRPr>
      </a:lvl7pPr>
      <a:lvl8pPr marL="1371600" algn="ctr" rtl="0" fontAlgn="base">
        <a:spcBef>
          <a:spcPct val="0"/>
        </a:spcBef>
        <a:spcAft>
          <a:spcPct val="0"/>
        </a:spcAft>
        <a:defRPr sz="4400" b="1" i="1">
          <a:solidFill>
            <a:srgbClr val="FFFF99"/>
          </a:solidFill>
          <a:latin typeface="Comic Sans MS" pitchFamily="66" charset="0"/>
          <a:cs typeface="Arial" charset="0"/>
        </a:defRPr>
      </a:lvl8pPr>
      <a:lvl9pPr marL="1828800" algn="ctr" rtl="0" fontAlgn="base">
        <a:spcBef>
          <a:spcPct val="0"/>
        </a:spcBef>
        <a:spcAft>
          <a:spcPct val="0"/>
        </a:spcAft>
        <a:defRPr sz="4400" b="1" i="1">
          <a:solidFill>
            <a:srgbClr val="FFFF99"/>
          </a:solidFill>
          <a:latin typeface="Comic Sans MS" pitchFamily="66"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000" kern="1200">
          <a:solidFill>
            <a:srgbClr val="F2F2F2"/>
          </a:solidFill>
          <a:latin typeface="Brush Script MT" pitchFamily="66" charset="0"/>
          <a:ea typeface="+mn-ea"/>
          <a:cs typeface="Arial" charset="0"/>
        </a:defRPr>
      </a:lvl1pPr>
      <a:lvl2pPr marL="742950" indent="-285750" algn="l" rtl="0" eaLnBrk="0" fontAlgn="base" hangingPunct="0">
        <a:spcBef>
          <a:spcPct val="20000"/>
        </a:spcBef>
        <a:spcAft>
          <a:spcPct val="0"/>
        </a:spcAft>
        <a:buFont typeface="Arial" panose="020B0604020202020204" pitchFamily="34" charset="0"/>
        <a:buChar char="–"/>
        <a:defRPr sz="3600" kern="1200">
          <a:solidFill>
            <a:srgbClr val="F2F2F2"/>
          </a:solidFill>
          <a:latin typeface="Brush Script MT" pitchFamily="66" charset="0"/>
          <a:ea typeface="+mn-ea"/>
          <a:cs typeface="Arial" charset="0"/>
        </a:defRPr>
      </a:lvl2pPr>
      <a:lvl3pPr marL="1143000" indent="-228600" algn="l" rtl="0" eaLnBrk="0" fontAlgn="base" hangingPunct="0">
        <a:spcBef>
          <a:spcPct val="20000"/>
        </a:spcBef>
        <a:spcAft>
          <a:spcPct val="0"/>
        </a:spcAft>
        <a:buFont typeface="Arial" panose="020B0604020202020204" pitchFamily="34" charset="0"/>
        <a:buChar char="•"/>
        <a:defRPr sz="3200" kern="1200">
          <a:solidFill>
            <a:srgbClr val="F2F2F2"/>
          </a:solidFill>
          <a:latin typeface="Brush Script MT" pitchFamily="66" charset="0"/>
          <a:ea typeface="+mn-ea"/>
          <a:cs typeface="Arial" charset="0"/>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charset="0"/>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68220"/>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22000" y="6229350"/>
            <a:ext cx="1270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625600" y="6248401"/>
            <a:ext cx="22352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6" name="Slide Number Placeholder 5"/>
          <p:cNvSpPr>
            <a:spLocks noGrp="1"/>
          </p:cNvSpPr>
          <p:nvPr>
            <p:ph type="sldNum" sz="quarter" idx="4"/>
          </p:nvPr>
        </p:nvSpPr>
        <p:spPr>
          <a:xfrm>
            <a:off x="8737600" y="624840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chemeClr val="bg1"/>
                </a:solidFill>
                <a:latin typeface="Calibri" panose="020F0502020204030204" pitchFamily="34" charset="0"/>
              </a:defRPr>
            </a:lvl1pPr>
          </a:lstStyle>
          <a:p>
            <a:pPr fontAlgn="base">
              <a:spcBef>
                <a:spcPct val="0"/>
              </a:spcBef>
              <a:spcAft>
                <a:spcPct val="0"/>
              </a:spcAft>
              <a:defRPr/>
            </a:pPr>
            <a:fld id="{CB0B35B8-0374-4774-9C5F-E370C1AE99AE}" type="slidenum">
              <a:rPr lang="en-US" altLang="en-US">
                <a:solidFill>
                  <a:prstClr val="white"/>
                </a:solidFill>
                <a:cs typeface="Arial" panose="020B0604020202020204" pitchFamily="34" charset="0"/>
              </a:rPr>
              <a:pPr fontAlgn="base">
                <a:spcBef>
                  <a:spcPct val="0"/>
                </a:spcBef>
                <a:spcAft>
                  <a:spcPct val="0"/>
                </a:spcAft>
                <a:defRPr/>
              </a:pPr>
              <a:t>‹#›</a:t>
            </a:fld>
            <a:endParaRPr lang="en-US" altLang="en-US">
              <a:solidFill>
                <a:prstClr val="white"/>
              </a:solidFill>
              <a:cs typeface="Arial" panose="020B0604020202020204" pitchFamily="34" charset="0"/>
            </a:endParaRPr>
          </a:p>
        </p:txBody>
      </p:sp>
      <p:pic>
        <p:nvPicPr>
          <p:cNvPr id="103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705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2076"/>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988800" y="1"/>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1" y="62484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64268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p:txStyles>
    <p:titleStyle>
      <a:lvl1pPr algn="ctr" rtl="0" eaLnBrk="0" fontAlgn="base" hangingPunct="0">
        <a:spcBef>
          <a:spcPct val="0"/>
        </a:spcBef>
        <a:spcAft>
          <a:spcPct val="0"/>
        </a:spcAft>
        <a:defRPr lang="en-US" sz="4400" b="1" i="1" kern="1200" dirty="0">
          <a:solidFill>
            <a:srgbClr val="FFFF99"/>
          </a:solidFill>
          <a:latin typeface="Comic Sans MS" pitchFamily="66" charset="0"/>
          <a:ea typeface="+mj-ea"/>
          <a:cs typeface="Arial" pitchFamily="34" charset="0"/>
        </a:defRPr>
      </a:lvl1pPr>
      <a:lvl2pPr algn="ctr" rtl="0" eaLnBrk="0" fontAlgn="base" hangingPunct="0">
        <a:spcBef>
          <a:spcPct val="0"/>
        </a:spcBef>
        <a:spcAft>
          <a:spcPct val="0"/>
        </a:spcAft>
        <a:defRPr sz="4400" b="1" i="1">
          <a:solidFill>
            <a:srgbClr val="FFFF99"/>
          </a:solidFill>
          <a:latin typeface="Comic Sans MS" pitchFamily="66" charset="0"/>
          <a:cs typeface="Arial" pitchFamily="34" charset="0"/>
        </a:defRPr>
      </a:lvl2pPr>
      <a:lvl3pPr algn="ctr" rtl="0" eaLnBrk="0" fontAlgn="base" hangingPunct="0">
        <a:spcBef>
          <a:spcPct val="0"/>
        </a:spcBef>
        <a:spcAft>
          <a:spcPct val="0"/>
        </a:spcAft>
        <a:defRPr sz="4400" b="1" i="1">
          <a:solidFill>
            <a:srgbClr val="FFFF99"/>
          </a:solidFill>
          <a:latin typeface="Comic Sans MS" pitchFamily="66" charset="0"/>
          <a:cs typeface="Arial" pitchFamily="34" charset="0"/>
        </a:defRPr>
      </a:lvl3pPr>
      <a:lvl4pPr algn="ctr" rtl="0" eaLnBrk="0" fontAlgn="base" hangingPunct="0">
        <a:spcBef>
          <a:spcPct val="0"/>
        </a:spcBef>
        <a:spcAft>
          <a:spcPct val="0"/>
        </a:spcAft>
        <a:defRPr sz="4400" b="1" i="1">
          <a:solidFill>
            <a:srgbClr val="FFFF99"/>
          </a:solidFill>
          <a:latin typeface="Comic Sans MS" pitchFamily="66" charset="0"/>
          <a:cs typeface="Arial" pitchFamily="34" charset="0"/>
        </a:defRPr>
      </a:lvl4pPr>
      <a:lvl5pPr algn="ctr" rtl="0" eaLnBrk="0" fontAlgn="base" hangingPunct="0">
        <a:spcBef>
          <a:spcPct val="0"/>
        </a:spcBef>
        <a:spcAft>
          <a:spcPct val="0"/>
        </a:spcAft>
        <a:defRPr sz="4400" b="1" i="1">
          <a:solidFill>
            <a:srgbClr val="FFFF99"/>
          </a:solidFill>
          <a:latin typeface="Comic Sans MS" pitchFamily="66" charset="0"/>
          <a:cs typeface="Arial" pitchFamily="34" charset="0"/>
        </a:defRPr>
      </a:lvl5pPr>
      <a:lvl6pPr marL="457200" algn="ctr" rtl="0" fontAlgn="base">
        <a:spcBef>
          <a:spcPct val="0"/>
        </a:spcBef>
        <a:spcAft>
          <a:spcPct val="0"/>
        </a:spcAft>
        <a:defRPr sz="4400" b="1" i="1">
          <a:solidFill>
            <a:srgbClr val="FFFF99"/>
          </a:solidFill>
          <a:latin typeface="Comic Sans MS" pitchFamily="66" charset="0"/>
          <a:cs typeface="Arial" pitchFamily="34" charset="0"/>
        </a:defRPr>
      </a:lvl6pPr>
      <a:lvl7pPr marL="914400" algn="ctr" rtl="0" fontAlgn="base">
        <a:spcBef>
          <a:spcPct val="0"/>
        </a:spcBef>
        <a:spcAft>
          <a:spcPct val="0"/>
        </a:spcAft>
        <a:defRPr sz="4400" b="1" i="1">
          <a:solidFill>
            <a:srgbClr val="FFFF99"/>
          </a:solidFill>
          <a:latin typeface="Comic Sans MS" pitchFamily="66" charset="0"/>
          <a:cs typeface="Arial" pitchFamily="34" charset="0"/>
        </a:defRPr>
      </a:lvl7pPr>
      <a:lvl8pPr marL="1371600" algn="ctr" rtl="0" fontAlgn="base">
        <a:spcBef>
          <a:spcPct val="0"/>
        </a:spcBef>
        <a:spcAft>
          <a:spcPct val="0"/>
        </a:spcAft>
        <a:defRPr sz="4400" b="1" i="1">
          <a:solidFill>
            <a:srgbClr val="FFFF99"/>
          </a:solidFill>
          <a:latin typeface="Comic Sans MS" pitchFamily="66" charset="0"/>
          <a:cs typeface="Arial" pitchFamily="34" charset="0"/>
        </a:defRPr>
      </a:lvl8pPr>
      <a:lvl9pPr marL="1828800" algn="ctr" rtl="0" fontAlgn="base">
        <a:spcBef>
          <a:spcPct val="0"/>
        </a:spcBef>
        <a:spcAft>
          <a:spcPct val="0"/>
        </a:spcAft>
        <a:defRPr sz="4400" b="1" i="1">
          <a:solidFill>
            <a:srgbClr val="FFFF99"/>
          </a:solidFill>
          <a:latin typeface="Comic Sans MS" pitchFamily="66" charset="0"/>
          <a:cs typeface="Arial"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000" kern="1200">
          <a:solidFill>
            <a:srgbClr val="F2F2F2"/>
          </a:solidFill>
          <a:latin typeface="Brush Script MT" pitchFamily="66"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3600" kern="1200">
          <a:solidFill>
            <a:srgbClr val="F2F2F2"/>
          </a:solidFill>
          <a:latin typeface="Brush Script MT" pitchFamily="66"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3200" kern="1200">
          <a:solidFill>
            <a:srgbClr val="F2F2F2"/>
          </a:solidFill>
          <a:latin typeface="Brush Script MT" pitchFamily="66"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Week 1</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8D3FF-6B75-4BEA-9CDA-C54EBB9889F1}" type="slidenum">
              <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endParaRPr>
          </a:p>
        </p:txBody>
      </p:sp>
    </p:spTree>
    <p:extLst>
      <p:ext uri="{BB962C8B-B14F-4D97-AF65-F5344CB8AC3E}">
        <p14:creationId xmlns:p14="http://schemas.microsoft.com/office/powerpoint/2010/main" val="3265519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altLang="en-US" smtClean="0">
                <a:cs typeface="Arial" panose="020B0604020202020204" pitchFamily="34" charset="0"/>
              </a:rPr>
              <a:t>Note to Teacher…	</a:t>
            </a:r>
          </a:p>
        </p:txBody>
      </p:sp>
      <p:sp>
        <p:nvSpPr>
          <p:cNvPr id="4099" name="Content Placeholder 2"/>
          <p:cNvSpPr>
            <a:spLocks noGrp="1"/>
          </p:cNvSpPr>
          <p:nvPr>
            <p:ph idx="1"/>
          </p:nvPr>
        </p:nvSpPr>
        <p:spPr/>
        <p:txBody>
          <a:bodyPr/>
          <a:lstStyle/>
          <a:p>
            <a:pPr marL="0" indent="0" algn="ctr" eaLnBrk="1" hangingPunct="1">
              <a:buNone/>
            </a:pPr>
            <a:r>
              <a:rPr lang="en-US" altLang="en-US" smtClean="0">
                <a:latin typeface="Arial Black" panose="020B0A04020102020204" pitchFamily="34" charset="0"/>
                <a:cs typeface="Arial" panose="020B0604020202020204" pitchFamily="34" charset="0"/>
              </a:rPr>
              <a:t>For Thursday and Friday, students will do an awesome activity with partitioning shapes.  Please give students pattern blocks in the following shapes so that they have concrete examples to work with.</a:t>
            </a: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F86A565-0B35-4503-A602-64E331EF5669}"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52674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2286000" y="0"/>
            <a:ext cx="7772400" cy="1143000"/>
          </a:xfrm>
        </p:spPr>
        <p:txBody>
          <a:bodyPr/>
          <a:lstStyle/>
          <a:p>
            <a:pPr eaLnBrk="1" hangingPunct="1"/>
            <a:r>
              <a:rPr altLang="en-US" smtClean="0">
                <a:cs typeface="Arial" panose="020B0604020202020204" pitchFamily="34" charset="0"/>
              </a:rPr>
              <a:t>Math Corner-Monday</a:t>
            </a:r>
          </a:p>
        </p:txBody>
      </p:sp>
      <p:sp>
        <p:nvSpPr>
          <p:cNvPr id="42" name="Subtitle 2"/>
          <p:cNvSpPr>
            <a:spLocks noGrp="1"/>
          </p:cNvSpPr>
          <p:nvPr>
            <p:ph type="subTitle" idx="1"/>
          </p:nvPr>
        </p:nvSpPr>
        <p:spPr>
          <a:xfrm>
            <a:off x="1752600" y="838200"/>
            <a:ext cx="8686800" cy="3276600"/>
          </a:xfrm>
        </p:spPr>
        <p:txBody>
          <a:bodyPr/>
          <a:lstStyle/>
          <a:p>
            <a:pPr eaLnBrk="1" hangingPunct="1">
              <a:buFont typeface="Arial" charset="0"/>
              <a:buNone/>
              <a:defRPr/>
            </a:pPr>
            <a:r>
              <a:rPr lang="en-US" sz="2400" i="1" dirty="0">
                <a:latin typeface="Comic Sans MS" pitchFamily="66" charset="0"/>
              </a:rPr>
              <a:t>Create and fill in the chart.</a:t>
            </a:r>
          </a:p>
          <a:p>
            <a:pPr algn="l" eaLnBrk="1" hangingPunct="1">
              <a:buFont typeface="Arial" charset="0"/>
              <a:buNone/>
              <a:defRPr/>
            </a:pPr>
            <a:endParaRPr lang="en-US" sz="2400" i="1" dirty="0">
              <a:latin typeface="Comic Sans MS" pitchFamily="66" charset="0"/>
            </a:endParaRPr>
          </a:p>
          <a:p>
            <a:pPr algn="l" eaLnBrk="1" hangingPunct="1">
              <a:buFont typeface="Arial" charset="0"/>
              <a:buNone/>
              <a:defRPr/>
            </a:pPr>
            <a:endParaRPr lang="en-US" sz="2400" i="1"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r>
              <a:rPr lang="en-US" sz="1800" b="1" i="1" u="sng" dirty="0">
                <a:latin typeface="Comic Sans MS" pitchFamily="66" charset="0"/>
              </a:rPr>
              <a:t>Number Talk!</a:t>
            </a: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r>
              <a:rPr lang="en-US" sz="1800" i="1" dirty="0" smtClean="0">
                <a:latin typeface="Comic Sans MS" pitchFamily="66" charset="0"/>
              </a:rPr>
              <a:t> </a:t>
            </a:r>
            <a:endParaRPr lang="en-US" sz="2800" i="1" dirty="0">
              <a:latin typeface="Comic Sans MS" pitchFamily="66" charset="0"/>
            </a:endParaRPr>
          </a:p>
          <a:p>
            <a:pPr algn="l" eaLnBrk="1" hangingPunct="1">
              <a:buFont typeface="Arial" charset="0"/>
              <a:buNone/>
              <a:defRPr/>
            </a:pPr>
            <a:endParaRPr lang="en-US" sz="4800" i="1" dirty="0">
              <a:latin typeface="Comic Sans MS" pitchFamily="66" charset="0"/>
            </a:endParaRPr>
          </a:p>
        </p:txBody>
      </p:sp>
      <p:graphicFrame>
        <p:nvGraphicFramePr>
          <p:cNvPr id="3" name="Table 2"/>
          <p:cNvGraphicFramePr>
            <a:graphicFrameLocks noGrp="1"/>
          </p:cNvGraphicFramePr>
          <p:nvPr/>
        </p:nvGraphicFramePr>
        <p:xfrm>
          <a:off x="1906589" y="1400175"/>
          <a:ext cx="8094661" cy="3291762"/>
        </p:xfrm>
        <a:graphic>
          <a:graphicData uri="http://schemas.openxmlformats.org/drawingml/2006/table">
            <a:tbl>
              <a:tblPr firstRow="1" bandRow="1">
                <a:tableStyleId>{5C22544A-7EE6-4342-B048-85BDC9FD1C3A}</a:tableStyleId>
              </a:tblPr>
              <a:tblGrid>
                <a:gridCol w="1825267">
                  <a:extLst>
                    <a:ext uri="{9D8B030D-6E8A-4147-A177-3AD203B41FA5}">
                      <a16:colId xmlns:a16="http://schemas.microsoft.com/office/drawing/2014/main" val="20000"/>
                    </a:ext>
                  </a:extLst>
                </a:gridCol>
                <a:gridCol w="1507829">
                  <a:extLst>
                    <a:ext uri="{9D8B030D-6E8A-4147-A177-3AD203B41FA5}">
                      <a16:colId xmlns:a16="http://schemas.microsoft.com/office/drawing/2014/main" val="20001"/>
                    </a:ext>
                  </a:extLst>
                </a:gridCol>
                <a:gridCol w="1507829">
                  <a:extLst>
                    <a:ext uri="{9D8B030D-6E8A-4147-A177-3AD203B41FA5}">
                      <a16:colId xmlns:a16="http://schemas.microsoft.com/office/drawing/2014/main" val="20002"/>
                    </a:ext>
                  </a:extLst>
                </a:gridCol>
                <a:gridCol w="1507829">
                  <a:extLst>
                    <a:ext uri="{9D8B030D-6E8A-4147-A177-3AD203B41FA5}">
                      <a16:colId xmlns:a16="http://schemas.microsoft.com/office/drawing/2014/main" val="20003"/>
                    </a:ext>
                  </a:extLst>
                </a:gridCol>
                <a:gridCol w="1745907">
                  <a:extLst>
                    <a:ext uri="{9D8B030D-6E8A-4147-A177-3AD203B41FA5}">
                      <a16:colId xmlns:a16="http://schemas.microsoft.com/office/drawing/2014/main" val="20004"/>
                    </a:ext>
                  </a:extLst>
                </a:gridCol>
              </a:tblGrid>
              <a:tr h="639895">
                <a:tc>
                  <a:txBody>
                    <a:bodyPr/>
                    <a:lstStyle/>
                    <a:p>
                      <a:endParaRPr lang="en-US" sz="1800" dirty="0"/>
                    </a:p>
                  </a:txBody>
                  <a:tcPr marT="45707" marB="45707"/>
                </a:tc>
                <a:tc>
                  <a:txBody>
                    <a:bodyPr/>
                    <a:lstStyle/>
                    <a:p>
                      <a:r>
                        <a:rPr lang="en-US" sz="1800" dirty="0" smtClean="0"/>
                        <a:t>Draw the</a:t>
                      </a:r>
                      <a:r>
                        <a:rPr lang="en-US" sz="1800" baseline="0" dirty="0" smtClean="0"/>
                        <a:t> </a:t>
                      </a:r>
                      <a:r>
                        <a:rPr lang="en-US" sz="1800" dirty="0" smtClean="0"/>
                        <a:t>Faces.</a:t>
                      </a:r>
                      <a:endParaRPr lang="en-US" sz="1800" dirty="0"/>
                    </a:p>
                  </a:txBody>
                  <a:tcPr marT="45707" marB="45707"/>
                </a:tc>
                <a:tc>
                  <a:txBody>
                    <a:bodyPr/>
                    <a:lstStyle/>
                    <a:p>
                      <a:r>
                        <a:rPr lang="en-US" sz="1800" dirty="0" smtClean="0"/>
                        <a:t>How Many Edges?</a:t>
                      </a:r>
                      <a:endParaRPr lang="en-US" sz="1800" dirty="0"/>
                    </a:p>
                  </a:txBody>
                  <a:tcPr marT="45707" marB="45707"/>
                </a:tc>
                <a:tc>
                  <a:txBody>
                    <a:bodyPr/>
                    <a:lstStyle/>
                    <a:p>
                      <a:r>
                        <a:rPr lang="en-US" sz="1800" dirty="0" smtClean="0"/>
                        <a:t>How Many Corners?</a:t>
                      </a:r>
                      <a:endParaRPr lang="en-US" sz="1800" dirty="0"/>
                    </a:p>
                  </a:txBody>
                  <a:tcPr marT="45707" marB="45707"/>
                </a:tc>
                <a:tc>
                  <a:txBody>
                    <a:bodyPr/>
                    <a:lstStyle/>
                    <a:p>
                      <a:r>
                        <a:rPr lang="en-US" sz="1800" dirty="0" smtClean="0"/>
                        <a:t>Name real-life</a:t>
                      </a:r>
                      <a:r>
                        <a:rPr lang="en-US" sz="1800" baseline="0" dirty="0" smtClean="0"/>
                        <a:t> examples.</a:t>
                      </a:r>
                      <a:endParaRPr lang="en-US" sz="1800" dirty="0"/>
                    </a:p>
                  </a:txBody>
                  <a:tcPr marT="45707" marB="45707"/>
                </a:tc>
                <a:extLst>
                  <a:ext uri="{0D108BD9-81ED-4DB2-BD59-A6C34878D82A}">
                    <a16:rowId xmlns:a16="http://schemas.microsoft.com/office/drawing/2014/main" val="10000"/>
                  </a:ext>
                </a:extLst>
              </a:tr>
              <a:tr h="1188376">
                <a:tc>
                  <a:txBody>
                    <a:bodyPr/>
                    <a:lstStyle/>
                    <a:p>
                      <a:r>
                        <a:rPr lang="en-US" sz="1800" dirty="0" smtClean="0"/>
                        <a:t>Cube</a:t>
                      </a:r>
                    </a:p>
                    <a:p>
                      <a:endParaRPr lang="en-US" sz="1800" dirty="0" smtClean="0"/>
                    </a:p>
                    <a:p>
                      <a:endParaRPr lang="en-US" sz="1800" dirty="0" smtClean="0"/>
                    </a:p>
                    <a:p>
                      <a:endParaRPr lang="en-US" sz="1800" dirty="0"/>
                    </a:p>
                  </a:txBody>
                  <a:tcPr marT="45707" marB="45707"/>
                </a:tc>
                <a:tc>
                  <a:txBody>
                    <a:bodyPr/>
                    <a:lstStyle/>
                    <a:p>
                      <a:endParaRPr lang="en-US" sz="1800" dirty="0"/>
                    </a:p>
                  </a:txBody>
                  <a:tcPr marT="45707" marB="45707"/>
                </a:tc>
                <a:tc>
                  <a:txBody>
                    <a:bodyPr/>
                    <a:lstStyle/>
                    <a:p>
                      <a:endParaRPr lang="en-US" sz="1800"/>
                    </a:p>
                  </a:txBody>
                  <a:tcPr marT="45707" marB="45707"/>
                </a:tc>
                <a:tc>
                  <a:txBody>
                    <a:bodyPr/>
                    <a:lstStyle/>
                    <a:p>
                      <a:endParaRPr lang="en-US" sz="1800"/>
                    </a:p>
                  </a:txBody>
                  <a:tcPr marT="45707" marB="45707"/>
                </a:tc>
                <a:tc>
                  <a:txBody>
                    <a:bodyPr/>
                    <a:lstStyle/>
                    <a:p>
                      <a:endParaRPr lang="en-US" sz="1800"/>
                    </a:p>
                  </a:txBody>
                  <a:tcPr marT="45707" marB="45707"/>
                </a:tc>
                <a:extLst>
                  <a:ext uri="{0D108BD9-81ED-4DB2-BD59-A6C34878D82A}">
                    <a16:rowId xmlns:a16="http://schemas.microsoft.com/office/drawing/2014/main" val="10001"/>
                  </a:ext>
                </a:extLst>
              </a:tr>
              <a:tr h="1462617">
                <a:tc>
                  <a:txBody>
                    <a:bodyPr/>
                    <a:lstStyle/>
                    <a:p>
                      <a:r>
                        <a:rPr lang="en-US" sz="1800" dirty="0" smtClean="0"/>
                        <a:t>Rectangular</a:t>
                      </a:r>
                      <a:r>
                        <a:rPr lang="en-US" sz="1800" baseline="0" dirty="0" smtClean="0"/>
                        <a:t> Prism</a:t>
                      </a:r>
                      <a:endParaRPr lang="en-US" sz="1800" dirty="0" smtClean="0"/>
                    </a:p>
                    <a:p>
                      <a:endParaRPr lang="en-US" sz="1800" dirty="0" smtClean="0"/>
                    </a:p>
                    <a:p>
                      <a:endParaRPr lang="en-US" sz="1800" dirty="0" smtClean="0"/>
                    </a:p>
                    <a:p>
                      <a:endParaRPr lang="en-US" sz="1800" dirty="0"/>
                    </a:p>
                  </a:txBody>
                  <a:tcPr marT="45707" marB="45707"/>
                </a:tc>
                <a:tc>
                  <a:txBody>
                    <a:bodyPr/>
                    <a:lstStyle/>
                    <a:p>
                      <a:endParaRPr lang="en-US" sz="1800"/>
                    </a:p>
                  </a:txBody>
                  <a:tcPr marT="45707" marB="45707"/>
                </a:tc>
                <a:tc>
                  <a:txBody>
                    <a:bodyPr/>
                    <a:lstStyle/>
                    <a:p>
                      <a:endParaRPr lang="en-US" sz="1800"/>
                    </a:p>
                  </a:txBody>
                  <a:tcPr marT="45707" marB="45707"/>
                </a:tc>
                <a:tc>
                  <a:txBody>
                    <a:bodyPr/>
                    <a:lstStyle/>
                    <a:p>
                      <a:endParaRPr lang="en-US" sz="1800"/>
                    </a:p>
                  </a:txBody>
                  <a:tcPr marT="45707" marB="45707"/>
                </a:tc>
                <a:tc>
                  <a:txBody>
                    <a:bodyPr/>
                    <a:lstStyle/>
                    <a:p>
                      <a:endParaRPr lang="en-US" sz="1800" dirty="0"/>
                    </a:p>
                  </a:txBody>
                  <a:tcPr marT="45707" marB="45707"/>
                </a:tc>
                <a:extLst>
                  <a:ext uri="{0D108BD9-81ED-4DB2-BD59-A6C34878D82A}">
                    <a16:rowId xmlns:a16="http://schemas.microsoft.com/office/drawing/2014/main" val="10002"/>
                  </a:ext>
                </a:extLst>
              </a:tr>
            </a:tbl>
          </a:graphicData>
        </a:graphic>
      </p:graphicFrame>
      <p:sp>
        <p:nvSpPr>
          <p:cNvPr id="4" name="Cube 3"/>
          <p:cNvSpPr/>
          <p:nvPr/>
        </p:nvSpPr>
        <p:spPr>
          <a:xfrm>
            <a:off x="2103438" y="2438400"/>
            <a:ext cx="762000" cy="6096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Cube 6"/>
          <p:cNvSpPr/>
          <p:nvPr/>
        </p:nvSpPr>
        <p:spPr>
          <a:xfrm>
            <a:off x="1870076" y="3857625"/>
            <a:ext cx="1228725" cy="4572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Cube 7"/>
          <p:cNvSpPr/>
          <p:nvPr/>
        </p:nvSpPr>
        <p:spPr>
          <a:xfrm rot="5400000">
            <a:off x="2817020" y="3777457"/>
            <a:ext cx="1227137" cy="4572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056518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2286000" y="0"/>
            <a:ext cx="7772400" cy="1143000"/>
          </a:xfrm>
        </p:spPr>
        <p:txBody>
          <a:bodyPr/>
          <a:lstStyle/>
          <a:p>
            <a:pPr eaLnBrk="1" hangingPunct="1"/>
            <a:r>
              <a:rPr altLang="en-US" smtClean="0">
                <a:cs typeface="Arial" panose="020B0604020202020204" pitchFamily="34" charset="0"/>
              </a:rPr>
              <a:t>Math Corner-Tuesday</a:t>
            </a:r>
          </a:p>
        </p:txBody>
      </p:sp>
      <p:sp>
        <p:nvSpPr>
          <p:cNvPr id="42" name="Subtitle 2"/>
          <p:cNvSpPr>
            <a:spLocks noGrp="1"/>
          </p:cNvSpPr>
          <p:nvPr>
            <p:ph type="subTitle" idx="1"/>
          </p:nvPr>
        </p:nvSpPr>
        <p:spPr>
          <a:xfrm>
            <a:off x="1752600" y="914400"/>
            <a:ext cx="8686800" cy="3276600"/>
          </a:xfrm>
        </p:spPr>
        <p:txBody>
          <a:bodyPr/>
          <a:lstStyle/>
          <a:p>
            <a:pPr eaLnBrk="1" hangingPunct="1">
              <a:buFont typeface="Arial" charset="0"/>
              <a:buNone/>
              <a:defRPr/>
            </a:pPr>
            <a:r>
              <a:rPr lang="en-US" sz="2400" i="1" dirty="0">
                <a:latin typeface="Comic Sans MS" pitchFamily="66" charset="0"/>
              </a:rPr>
              <a:t>Create and fill in the chart.</a:t>
            </a:r>
          </a:p>
          <a:p>
            <a:pPr eaLnBrk="1" hangingPunct="1">
              <a:buFont typeface="Arial" charset="0"/>
              <a:buNone/>
              <a:defRPr/>
            </a:pPr>
            <a:endParaRPr lang="en-US" sz="2400" i="1" dirty="0">
              <a:latin typeface="Comic Sans MS" pitchFamily="66" charset="0"/>
            </a:endParaRPr>
          </a:p>
          <a:p>
            <a:pPr algn="l" eaLnBrk="1" hangingPunct="1">
              <a:buFont typeface="Arial" charset="0"/>
              <a:buNone/>
              <a:defRPr/>
            </a:pPr>
            <a:endParaRPr lang="en-US" sz="2400" i="1" dirty="0">
              <a:latin typeface="Comic Sans MS" pitchFamily="66" charset="0"/>
            </a:endParaRPr>
          </a:p>
          <a:p>
            <a:pPr algn="l" eaLnBrk="1" hangingPunct="1">
              <a:buFont typeface="Arial" charset="0"/>
              <a:buNone/>
              <a:defRPr/>
            </a:pPr>
            <a:endParaRPr lang="en-US" sz="2400" i="1"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r>
              <a:rPr lang="en-US" sz="1800" b="1" i="1" u="sng" dirty="0">
                <a:latin typeface="Comic Sans MS" pitchFamily="66" charset="0"/>
              </a:rPr>
              <a:t>Number Talk!</a:t>
            </a: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100" i="1" dirty="0">
              <a:latin typeface="Comic Sans MS" pitchFamily="66" charset="0"/>
            </a:endParaRPr>
          </a:p>
          <a:p>
            <a:pPr algn="l" eaLnBrk="1" hangingPunct="1">
              <a:buFont typeface="Arial" charset="0"/>
              <a:buNone/>
              <a:defRPr/>
            </a:pPr>
            <a:r>
              <a:rPr lang="en-US" sz="1800" i="1" dirty="0" smtClean="0">
                <a:latin typeface="Comic Sans MS" pitchFamily="66" charset="0"/>
              </a:rPr>
              <a:t> </a:t>
            </a:r>
            <a:endParaRPr lang="en-US" sz="1800" i="1" dirty="0">
              <a:latin typeface="Comic Sans MS" pitchFamily="66" charset="0"/>
            </a:endParaRPr>
          </a:p>
          <a:p>
            <a:pPr marL="914400" indent="-914400" algn="l" eaLnBrk="1" hangingPunct="1">
              <a:buFont typeface="Arial" charset="0"/>
              <a:buAutoNum type="arabicPeriod"/>
              <a:defRPr/>
            </a:pPr>
            <a:endParaRPr lang="en-US" sz="2800" i="1" dirty="0">
              <a:latin typeface="Comic Sans MS" pitchFamily="66" charset="0"/>
            </a:endParaRPr>
          </a:p>
          <a:p>
            <a:pPr algn="l" eaLnBrk="1" hangingPunct="1">
              <a:buFont typeface="Arial" charset="0"/>
              <a:buNone/>
              <a:defRPr/>
            </a:pPr>
            <a:endParaRPr lang="en-US" sz="4800" i="1" dirty="0">
              <a:latin typeface="Comic Sans MS" pitchFamily="66" charset="0"/>
            </a:endParaRPr>
          </a:p>
        </p:txBody>
      </p:sp>
      <p:graphicFrame>
        <p:nvGraphicFramePr>
          <p:cNvPr id="3" name="Table 2"/>
          <p:cNvGraphicFramePr>
            <a:graphicFrameLocks noGrp="1"/>
          </p:cNvGraphicFramePr>
          <p:nvPr/>
        </p:nvGraphicFramePr>
        <p:xfrm>
          <a:off x="1981200" y="1447800"/>
          <a:ext cx="8094662" cy="3566112"/>
        </p:xfrm>
        <a:graphic>
          <a:graphicData uri="http://schemas.openxmlformats.org/drawingml/2006/table">
            <a:tbl>
              <a:tblPr firstRow="1" bandRow="1">
                <a:tableStyleId>{5C22544A-7EE6-4342-B048-85BDC9FD1C3A}</a:tableStyleId>
              </a:tblPr>
              <a:tblGrid>
                <a:gridCol w="1825267">
                  <a:extLst>
                    <a:ext uri="{9D8B030D-6E8A-4147-A177-3AD203B41FA5}">
                      <a16:colId xmlns:a16="http://schemas.microsoft.com/office/drawing/2014/main" val="20000"/>
                    </a:ext>
                  </a:extLst>
                </a:gridCol>
                <a:gridCol w="1507829">
                  <a:extLst>
                    <a:ext uri="{9D8B030D-6E8A-4147-A177-3AD203B41FA5}">
                      <a16:colId xmlns:a16="http://schemas.microsoft.com/office/drawing/2014/main" val="20001"/>
                    </a:ext>
                  </a:extLst>
                </a:gridCol>
                <a:gridCol w="1507829">
                  <a:extLst>
                    <a:ext uri="{9D8B030D-6E8A-4147-A177-3AD203B41FA5}">
                      <a16:colId xmlns:a16="http://schemas.microsoft.com/office/drawing/2014/main" val="20002"/>
                    </a:ext>
                  </a:extLst>
                </a:gridCol>
                <a:gridCol w="1507829">
                  <a:extLst>
                    <a:ext uri="{9D8B030D-6E8A-4147-A177-3AD203B41FA5}">
                      <a16:colId xmlns:a16="http://schemas.microsoft.com/office/drawing/2014/main" val="20003"/>
                    </a:ext>
                  </a:extLst>
                </a:gridCol>
                <a:gridCol w="1745908">
                  <a:extLst>
                    <a:ext uri="{9D8B030D-6E8A-4147-A177-3AD203B41FA5}">
                      <a16:colId xmlns:a16="http://schemas.microsoft.com/office/drawing/2014/main" val="20004"/>
                    </a:ext>
                  </a:extLst>
                </a:gridCol>
              </a:tblGrid>
              <a:tr h="639966">
                <a:tc>
                  <a:txBody>
                    <a:bodyPr/>
                    <a:lstStyle/>
                    <a:p>
                      <a:endParaRPr lang="en-US" sz="1800" dirty="0"/>
                    </a:p>
                  </a:txBody>
                  <a:tcPr marL="91441" marR="91441" marT="45712" marB="45712"/>
                </a:tc>
                <a:tc>
                  <a:txBody>
                    <a:bodyPr/>
                    <a:lstStyle/>
                    <a:p>
                      <a:r>
                        <a:rPr lang="en-US" sz="1800" dirty="0" smtClean="0"/>
                        <a:t>Draw the</a:t>
                      </a:r>
                      <a:r>
                        <a:rPr lang="en-US" sz="1800" baseline="0" dirty="0" smtClean="0"/>
                        <a:t> </a:t>
                      </a:r>
                      <a:r>
                        <a:rPr lang="en-US" sz="1800" dirty="0" smtClean="0"/>
                        <a:t>Faces.</a:t>
                      </a:r>
                      <a:endParaRPr lang="en-US" sz="1800" dirty="0"/>
                    </a:p>
                  </a:txBody>
                  <a:tcPr marL="91441" marR="91441" marT="45712" marB="45712"/>
                </a:tc>
                <a:tc>
                  <a:txBody>
                    <a:bodyPr/>
                    <a:lstStyle/>
                    <a:p>
                      <a:r>
                        <a:rPr lang="en-US" sz="1800" dirty="0" smtClean="0"/>
                        <a:t>How Many Edges?</a:t>
                      </a:r>
                      <a:endParaRPr lang="en-US" sz="1800" dirty="0"/>
                    </a:p>
                  </a:txBody>
                  <a:tcPr marL="91441" marR="91441" marT="45712" marB="45712"/>
                </a:tc>
                <a:tc>
                  <a:txBody>
                    <a:bodyPr/>
                    <a:lstStyle/>
                    <a:p>
                      <a:r>
                        <a:rPr lang="en-US" sz="1800" dirty="0" smtClean="0"/>
                        <a:t>How Many Corners?</a:t>
                      </a:r>
                      <a:endParaRPr lang="en-US" sz="1800" dirty="0"/>
                    </a:p>
                  </a:txBody>
                  <a:tcPr marL="91441" marR="91441" marT="45712" marB="45712"/>
                </a:tc>
                <a:tc>
                  <a:txBody>
                    <a:bodyPr/>
                    <a:lstStyle/>
                    <a:p>
                      <a:r>
                        <a:rPr lang="en-US" sz="1800" dirty="0" smtClean="0"/>
                        <a:t>Name real-life</a:t>
                      </a:r>
                      <a:r>
                        <a:rPr lang="en-US" sz="1800" baseline="0" dirty="0" smtClean="0"/>
                        <a:t> examples.</a:t>
                      </a:r>
                      <a:endParaRPr lang="en-US" sz="1800" dirty="0"/>
                    </a:p>
                  </a:txBody>
                  <a:tcPr marL="91441" marR="91441" marT="45712" marB="45712"/>
                </a:tc>
                <a:extLst>
                  <a:ext uri="{0D108BD9-81ED-4DB2-BD59-A6C34878D82A}">
                    <a16:rowId xmlns:a16="http://schemas.microsoft.com/office/drawing/2014/main" val="10000"/>
                  </a:ext>
                </a:extLst>
              </a:tr>
              <a:tr h="1462779">
                <a:tc>
                  <a:txBody>
                    <a:bodyPr/>
                    <a:lstStyle/>
                    <a:p>
                      <a:r>
                        <a:rPr lang="en-US" sz="1800" dirty="0" smtClean="0"/>
                        <a:t>Cone</a:t>
                      </a:r>
                    </a:p>
                    <a:p>
                      <a:endParaRPr lang="en-US" sz="1800" dirty="0" smtClean="0"/>
                    </a:p>
                    <a:p>
                      <a:endParaRPr lang="en-US" sz="1800" dirty="0" smtClean="0"/>
                    </a:p>
                    <a:p>
                      <a:endParaRPr lang="en-US" sz="1800" dirty="0" smtClean="0"/>
                    </a:p>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a:p>
                  </a:txBody>
                  <a:tcPr marL="91441" marR="91441" marT="45712" marB="45712"/>
                </a:tc>
                <a:tc>
                  <a:txBody>
                    <a:bodyPr/>
                    <a:lstStyle/>
                    <a:p>
                      <a:endParaRPr lang="en-US" sz="1800"/>
                    </a:p>
                  </a:txBody>
                  <a:tcPr marL="91441" marR="91441" marT="45712" marB="45712"/>
                </a:tc>
                <a:tc>
                  <a:txBody>
                    <a:bodyPr/>
                    <a:lstStyle/>
                    <a:p>
                      <a:endParaRPr lang="en-US" sz="1800"/>
                    </a:p>
                  </a:txBody>
                  <a:tcPr marL="91441" marR="91441" marT="45712" marB="45712"/>
                </a:tc>
                <a:extLst>
                  <a:ext uri="{0D108BD9-81ED-4DB2-BD59-A6C34878D82A}">
                    <a16:rowId xmlns:a16="http://schemas.microsoft.com/office/drawing/2014/main" val="10001"/>
                  </a:ext>
                </a:extLst>
              </a:tr>
              <a:tr h="1462779">
                <a:tc>
                  <a:txBody>
                    <a:bodyPr/>
                    <a:lstStyle/>
                    <a:p>
                      <a:r>
                        <a:rPr lang="en-US" sz="1800" dirty="0" smtClean="0"/>
                        <a:t>Cylinder</a:t>
                      </a:r>
                    </a:p>
                    <a:p>
                      <a:endParaRPr lang="en-US" sz="1800" dirty="0" smtClean="0"/>
                    </a:p>
                    <a:p>
                      <a:endParaRPr lang="en-US" sz="1800" dirty="0" smtClean="0"/>
                    </a:p>
                    <a:p>
                      <a:endParaRPr lang="en-US" sz="1800" dirty="0" smtClean="0"/>
                    </a:p>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dirty="0"/>
                    </a:p>
                  </a:txBody>
                  <a:tcPr marL="91441" marR="91441" marT="45712" marB="45712"/>
                </a:tc>
                <a:extLst>
                  <a:ext uri="{0D108BD9-81ED-4DB2-BD59-A6C34878D82A}">
                    <a16:rowId xmlns:a16="http://schemas.microsoft.com/office/drawing/2014/main" val="10002"/>
                  </a:ext>
                </a:extLst>
              </a:tr>
            </a:tbl>
          </a:graphicData>
        </a:graphic>
      </p:graphicFrame>
      <p:sp>
        <p:nvSpPr>
          <p:cNvPr id="2" name="Can 1"/>
          <p:cNvSpPr/>
          <p:nvPr/>
        </p:nvSpPr>
        <p:spPr>
          <a:xfrm>
            <a:off x="2895600" y="3657600"/>
            <a:ext cx="609600" cy="1219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6175" name="Picture 2" descr="C:\Documents and Settings\christinafreeman\Local Settings\Temporary Internet Files\Content.IE5\2L1G1D9G\MC91021633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6675" y="2133600"/>
            <a:ext cx="11874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5265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2286000" y="0"/>
            <a:ext cx="7772400" cy="1143000"/>
          </a:xfrm>
        </p:spPr>
        <p:txBody>
          <a:bodyPr/>
          <a:lstStyle/>
          <a:p>
            <a:pPr eaLnBrk="1" hangingPunct="1"/>
            <a:r>
              <a:rPr altLang="en-US" smtClean="0">
                <a:cs typeface="Arial" panose="020B0604020202020204" pitchFamily="34" charset="0"/>
              </a:rPr>
              <a:t>Math Corner-Wednesday</a:t>
            </a:r>
          </a:p>
        </p:txBody>
      </p:sp>
      <p:sp>
        <p:nvSpPr>
          <p:cNvPr id="42" name="Subtitle 2"/>
          <p:cNvSpPr>
            <a:spLocks noGrp="1"/>
          </p:cNvSpPr>
          <p:nvPr>
            <p:ph type="subTitle" idx="1"/>
          </p:nvPr>
        </p:nvSpPr>
        <p:spPr>
          <a:xfrm>
            <a:off x="1752600" y="914400"/>
            <a:ext cx="8686800" cy="3276600"/>
          </a:xfrm>
        </p:spPr>
        <p:txBody>
          <a:bodyPr/>
          <a:lstStyle/>
          <a:p>
            <a:pPr eaLnBrk="1" hangingPunct="1">
              <a:buFont typeface="Arial" charset="0"/>
              <a:buNone/>
              <a:defRPr/>
            </a:pPr>
            <a:r>
              <a:rPr lang="en-US" sz="2400" i="1" dirty="0">
                <a:latin typeface="Comic Sans MS" pitchFamily="66" charset="0"/>
              </a:rPr>
              <a:t>Create and fill in the chart.</a:t>
            </a:r>
          </a:p>
          <a:p>
            <a:pPr eaLnBrk="1" hangingPunct="1">
              <a:buFont typeface="Arial" charset="0"/>
              <a:buNone/>
              <a:defRPr/>
            </a:pPr>
            <a:endParaRPr lang="en-US" sz="2400" i="1" dirty="0">
              <a:latin typeface="Comic Sans MS" pitchFamily="66" charset="0"/>
            </a:endParaRPr>
          </a:p>
          <a:p>
            <a:pPr algn="l" eaLnBrk="1" hangingPunct="1">
              <a:buFont typeface="Arial" charset="0"/>
              <a:buNone/>
              <a:defRPr/>
            </a:pPr>
            <a:endParaRPr lang="en-US" sz="2400" i="1" dirty="0">
              <a:latin typeface="Comic Sans MS" pitchFamily="66" charset="0"/>
            </a:endParaRPr>
          </a:p>
          <a:p>
            <a:pPr algn="l" eaLnBrk="1" hangingPunct="1">
              <a:buFont typeface="Arial" charset="0"/>
              <a:buNone/>
              <a:defRPr/>
            </a:pPr>
            <a:endParaRPr lang="en-US" sz="2400" i="1"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r>
              <a:rPr lang="en-US" sz="1800" b="1" i="1" u="sng" dirty="0">
                <a:latin typeface="Comic Sans MS" pitchFamily="66" charset="0"/>
              </a:rPr>
              <a:t>Number Talk!</a:t>
            </a: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100" i="1" dirty="0">
              <a:latin typeface="Comic Sans MS" pitchFamily="66" charset="0"/>
            </a:endParaRPr>
          </a:p>
          <a:p>
            <a:pPr algn="l" eaLnBrk="1" hangingPunct="1">
              <a:buFont typeface="Arial" charset="0"/>
              <a:buNone/>
              <a:defRPr/>
            </a:pPr>
            <a:r>
              <a:rPr lang="en-US" sz="1800" i="1" dirty="0" smtClean="0">
                <a:latin typeface="Comic Sans MS" pitchFamily="66" charset="0"/>
              </a:rPr>
              <a:t> </a:t>
            </a:r>
            <a:endParaRPr lang="en-US" sz="1800" i="1" dirty="0">
              <a:latin typeface="Comic Sans MS" pitchFamily="66" charset="0"/>
            </a:endParaRPr>
          </a:p>
          <a:p>
            <a:pPr marL="285750" indent="-285750" eaLnBrk="1" hangingPunct="1">
              <a:buFont typeface="Arial" panose="020B0604020202020204" pitchFamily="34" charset="0"/>
              <a:buChar char="•"/>
              <a:defRPr/>
            </a:pPr>
            <a:endParaRPr lang="en-US" sz="1800" i="1" dirty="0">
              <a:latin typeface="Comic Sans MS" pitchFamily="66" charset="0"/>
            </a:endParaRPr>
          </a:p>
          <a:p>
            <a:pPr marL="914400" indent="-914400" algn="l" eaLnBrk="1" hangingPunct="1">
              <a:buFont typeface="Arial" charset="0"/>
              <a:buAutoNum type="arabicPeriod"/>
              <a:defRPr/>
            </a:pPr>
            <a:endParaRPr lang="en-US" sz="2800" i="1" dirty="0">
              <a:latin typeface="Comic Sans MS" pitchFamily="66" charset="0"/>
            </a:endParaRPr>
          </a:p>
          <a:p>
            <a:pPr algn="l" eaLnBrk="1" hangingPunct="1">
              <a:buFont typeface="Arial" charset="0"/>
              <a:buNone/>
              <a:defRPr/>
            </a:pPr>
            <a:endParaRPr lang="en-US" sz="4800" i="1" dirty="0">
              <a:latin typeface="Comic Sans MS" pitchFamily="66" charset="0"/>
            </a:endParaRPr>
          </a:p>
        </p:txBody>
      </p:sp>
      <p:graphicFrame>
        <p:nvGraphicFramePr>
          <p:cNvPr id="3" name="Table 2"/>
          <p:cNvGraphicFramePr>
            <a:graphicFrameLocks noGrp="1"/>
          </p:cNvGraphicFramePr>
          <p:nvPr/>
        </p:nvGraphicFramePr>
        <p:xfrm>
          <a:off x="1981200" y="1447800"/>
          <a:ext cx="8094662" cy="2926060"/>
        </p:xfrm>
        <a:graphic>
          <a:graphicData uri="http://schemas.openxmlformats.org/drawingml/2006/table">
            <a:tbl>
              <a:tblPr firstRow="1" bandRow="1">
                <a:tableStyleId>{5C22544A-7EE6-4342-B048-85BDC9FD1C3A}</a:tableStyleId>
              </a:tblPr>
              <a:tblGrid>
                <a:gridCol w="1825267">
                  <a:extLst>
                    <a:ext uri="{9D8B030D-6E8A-4147-A177-3AD203B41FA5}">
                      <a16:colId xmlns:a16="http://schemas.microsoft.com/office/drawing/2014/main" val="20000"/>
                    </a:ext>
                  </a:extLst>
                </a:gridCol>
                <a:gridCol w="1507829">
                  <a:extLst>
                    <a:ext uri="{9D8B030D-6E8A-4147-A177-3AD203B41FA5}">
                      <a16:colId xmlns:a16="http://schemas.microsoft.com/office/drawing/2014/main" val="20001"/>
                    </a:ext>
                  </a:extLst>
                </a:gridCol>
                <a:gridCol w="1507829">
                  <a:extLst>
                    <a:ext uri="{9D8B030D-6E8A-4147-A177-3AD203B41FA5}">
                      <a16:colId xmlns:a16="http://schemas.microsoft.com/office/drawing/2014/main" val="20002"/>
                    </a:ext>
                  </a:extLst>
                </a:gridCol>
                <a:gridCol w="1507829">
                  <a:extLst>
                    <a:ext uri="{9D8B030D-6E8A-4147-A177-3AD203B41FA5}">
                      <a16:colId xmlns:a16="http://schemas.microsoft.com/office/drawing/2014/main" val="20003"/>
                    </a:ext>
                  </a:extLst>
                </a:gridCol>
                <a:gridCol w="1745908">
                  <a:extLst>
                    <a:ext uri="{9D8B030D-6E8A-4147-A177-3AD203B41FA5}">
                      <a16:colId xmlns:a16="http://schemas.microsoft.com/office/drawing/2014/main" val="20004"/>
                    </a:ext>
                  </a:extLst>
                </a:gridCol>
              </a:tblGrid>
              <a:tr h="640011">
                <a:tc>
                  <a:txBody>
                    <a:bodyPr/>
                    <a:lstStyle/>
                    <a:p>
                      <a:endParaRPr lang="en-US" sz="1800" dirty="0"/>
                    </a:p>
                  </a:txBody>
                  <a:tcPr marL="91441" marR="91441" marT="45715" marB="45715"/>
                </a:tc>
                <a:tc>
                  <a:txBody>
                    <a:bodyPr/>
                    <a:lstStyle/>
                    <a:p>
                      <a:r>
                        <a:rPr lang="en-US" sz="1800" dirty="0" smtClean="0"/>
                        <a:t>Draw the</a:t>
                      </a:r>
                      <a:r>
                        <a:rPr lang="en-US" sz="1800" baseline="0" dirty="0" smtClean="0"/>
                        <a:t> </a:t>
                      </a:r>
                      <a:r>
                        <a:rPr lang="en-US" sz="1800" dirty="0" smtClean="0"/>
                        <a:t>Faces.</a:t>
                      </a:r>
                      <a:endParaRPr lang="en-US" sz="1800" dirty="0"/>
                    </a:p>
                  </a:txBody>
                  <a:tcPr marL="91441" marR="91441" marT="45715" marB="45715"/>
                </a:tc>
                <a:tc>
                  <a:txBody>
                    <a:bodyPr/>
                    <a:lstStyle/>
                    <a:p>
                      <a:r>
                        <a:rPr lang="en-US" sz="1800" dirty="0" smtClean="0"/>
                        <a:t>How Many Edges?</a:t>
                      </a:r>
                      <a:endParaRPr lang="en-US" sz="1800" dirty="0"/>
                    </a:p>
                  </a:txBody>
                  <a:tcPr marL="91441" marR="91441" marT="45715" marB="45715"/>
                </a:tc>
                <a:tc>
                  <a:txBody>
                    <a:bodyPr/>
                    <a:lstStyle/>
                    <a:p>
                      <a:r>
                        <a:rPr lang="en-US" sz="1800" dirty="0" smtClean="0"/>
                        <a:t>How Many Corners?</a:t>
                      </a:r>
                      <a:endParaRPr lang="en-US" sz="1800" dirty="0"/>
                    </a:p>
                  </a:txBody>
                  <a:tcPr marL="91441" marR="91441" marT="45715" marB="45715"/>
                </a:tc>
                <a:tc>
                  <a:txBody>
                    <a:bodyPr/>
                    <a:lstStyle/>
                    <a:p>
                      <a:r>
                        <a:rPr lang="en-US" sz="1800" dirty="0" smtClean="0"/>
                        <a:t>Name real-life</a:t>
                      </a:r>
                      <a:r>
                        <a:rPr lang="en-US" sz="1800" baseline="0" dirty="0" smtClean="0"/>
                        <a:t> examples.</a:t>
                      </a:r>
                      <a:endParaRPr lang="en-US" sz="1800" dirty="0"/>
                    </a:p>
                  </a:txBody>
                  <a:tcPr marL="91441" marR="91441" marT="45715" marB="45715"/>
                </a:tc>
                <a:extLst>
                  <a:ext uri="{0D108BD9-81ED-4DB2-BD59-A6C34878D82A}">
                    <a16:rowId xmlns:a16="http://schemas.microsoft.com/office/drawing/2014/main" val="10000"/>
                  </a:ext>
                </a:extLst>
              </a:tr>
              <a:tr h="2285752">
                <a:tc>
                  <a:txBody>
                    <a:bodyPr/>
                    <a:lstStyle/>
                    <a:p>
                      <a:r>
                        <a:rPr lang="en-US" sz="1800" dirty="0" smtClean="0"/>
                        <a:t>Sphere</a:t>
                      </a:r>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txBody>
                  <a:tcPr marL="91441" marR="91441" marT="45715" marB="45715"/>
                </a:tc>
                <a:tc>
                  <a:txBody>
                    <a:bodyPr/>
                    <a:lstStyle/>
                    <a:p>
                      <a:endParaRPr lang="en-US" sz="1800" dirty="0"/>
                    </a:p>
                  </a:txBody>
                  <a:tcPr marL="91441" marR="91441" marT="45715" marB="45715"/>
                </a:tc>
                <a:tc>
                  <a:txBody>
                    <a:bodyPr/>
                    <a:lstStyle/>
                    <a:p>
                      <a:endParaRPr lang="en-US" sz="1800" dirty="0"/>
                    </a:p>
                  </a:txBody>
                  <a:tcPr marL="91441" marR="91441" marT="45715" marB="45715"/>
                </a:tc>
                <a:tc>
                  <a:txBody>
                    <a:bodyPr/>
                    <a:lstStyle/>
                    <a:p>
                      <a:endParaRPr lang="en-US" sz="1800" dirty="0"/>
                    </a:p>
                  </a:txBody>
                  <a:tcPr marL="91441" marR="91441" marT="45715" marB="45715"/>
                </a:tc>
                <a:tc>
                  <a:txBody>
                    <a:bodyPr/>
                    <a:lstStyle/>
                    <a:p>
                      <a:endParaRPr lang="en-US" sz="1800" dirty="0"/>
                    </a:p>
                  </a:txBody>
                  <a:tcPr marL="91441" marR="91441" marT="45715" marB="45715"/>
                </a:tc>
                <a:extLst>
                  <a:ext uri="{0D108BD9-81ED-4DB2-BD59-A6C34878D82A}">
                    <a16:rowId xmlns:a16="http://schemas.microsoft.com/office/drawing/2014/main" val="10001"/>
                  </a:ext>
                </a:extLst>
              </a:tr>
            </a:tbl>
          </a:graphicData>
        </a:graphic>
      </p:graphicFrame>
      <p:pic>
        <p:nvPicPr>
          <p:cNvPr id="7192" name="Picture 2" descr="C:\Documents and Settings\christinafreeman\Local Settings\Temporary Internet Files\Content.IE5\YWDU5AHE\MC90004828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2735264"/>
            <a:ext cx="1531938"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6398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2286000" y="0"/>
            <a:ext cx="7772400" cy="1143000"/>
          </a:xfrm>
        </p:spPr>
        <p:txBody>
          <a:bodyPr/>
          <a:lstStyle/>
          <a:p>
            <a:pPr eaLnBrk="1" hangingPunct="1"/>
            <a:r>
              <a:rPr altLang="en-US" smtClean="0">
                <a:cs typeface="Arial" panose="020B0604020202020204" pitchFamily="34" charset="0"/>
              </a:rPr>
              <a:t>Math Corner-Thursday</a:t>
            </a:r>
          </a:p>
        </p:txBody>
      </p:sp>
      <p:sp>
        <p:nvSpPr>
          <p:cNvPr id="42" name="Subtitle 2"/>
          <p:cNvSpPr>
            <a:spLocks noGrp="1"/>
          </p:cNvSpPr>
          <p:nvPr>
            <p:ph type="subTitle" idx="1"/>
          </p:nvPr>
        </p:nvSpPr>
        <p:spPr>
          <a:xfrm>
            <a:off x="1752600" y="838200"/>
            <a:ext cx="8686800" cy="3276600"/>
          </a:xfrm>
        </p:spPr>
        <p:txBody>
          <a:bodyPr/>
          <a:lstStyle/>
          <a:p>
            <a:pPr eaLnBrk="1" hangingPunct="1">
              <a:buFont typeface="Arial" charset="0"/>
              <a:buNone/>
              <a:defRPr/>
            </a:pPr>
            <a:r>
              <a:rPr lang="en-US" sz="2400" i="1" dirty="0">
                <a:latin typeface="Comic Sans MS" pitchFamily="66" charset="0"/>
              </a:rPr>
              <a:t>Work with a partner.  Using the pattern blocks that your teacher has given you, create and fill in the chart.</a:t>
            </a:r>
          </a:p>
          <a:p>
            <a:pPr algn="l" eaLnBrk="1" hangingPunct="1">
              <a:buFont typeface="Arial" charset="0"/>
              <a:buNone/>
              <a:defRPr/>
            </a:pPr>
            <a:endParaRPr lang="en-US" sz="2400" i="1" dirty="0">
              <a:latin typeface="Comic Sans MS" pitchFamily="66" charset="0"/>
            </a:endParaRPr>
          </a:p>
          <a:p>
            <a:pPr algn="l" eaLnBrk="1" hangingPunct="1">
              <a:buFont typeface="Arial" charset="0"/>
              <a:buNone/>
              <a:defRPr/>
            </a:pPr>
            <a:endParaRPr lang="en-US" sz="2400" i="1"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r>
              <a:rPr lang="en-US" sz="1800" b="1" i="1" u="sng" dirty="0">
                <a:latin typeface="Comic Sans MS" pitchFamily="66" charset="0"/>
              </a:rPr>
              <a:t>Number Talk!</a:t>
            </a: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r>
              <a:rPr lang="en-US" sz="1800" i="1" dirty="0" smtClean="0">
                <a:latin typeface="Comic Sans MS" pitchFamily="66" charset="0"/>
              </a:rPr>
              <a:t> </a:t>
            </a:r>
            <a:endParaRPr lang="en-US" sz="1800" i="1" dirty="0">
              <a:latin typeface="Comic Sans MS" pitchFamily="66" charset="0"/>
            </a:endParaRPr>
          </a:p>
          <a:p>
            <a:pPr algn="l" eaLnBrk="1" hangingPunct="1">
              <a:buFont typeface="Arial" charset="0"/>
              <a:buNone/>
              <a:defRPr/>
            </a:pPr>
            <a:endParaRPr lang="en-US" sz="2800" i="1" dirty="0">
              <a:latin typeface="Comic Sans MS" pitchFamily="66" charset="0"/>
            </a:endParaRPr>
          </a:p>
          <a:p>
            <a:pPr algn="l" eaLnBrk="1" hangingPunct="1">
              <a:buFont typeface="Arial" charset="0"/>
              <a:buNone/>
              <a:defRPr/>
            </a:pPr>
            <a:endParaRPr lang="en-US" sz="4800" i="1" dirty="0">
              <a:latin typeface="Comic Sans MS" pitchFamily="66" charset="0"/>
            </a:endParaRPr>
          </a:p>
        </p:txBody>
      </p:sp>
      <p:graphicFrame>
        <p:nvGraphicFramePr>
          <p:cNvPr id="3" name="Table 2"/>
          <p:cNvGraphicFramePr>
            <a:graphicFrameLocks noGrp="1"/>
          </p:cNvGraphicFramePr>
          <p:nvPr/>
        </p:nvGraphicFramePr>
        <p:xfrm>
          <a:off x="2133600" y="1828800"/>
          <a:ext cx="8153400" cy="2743200"/>
        </p:xfrm>
        <a:graphic>
          <a:graphicData uri="http://schemas.openxmlformats.org/drawingml/2006/table">
            <a:tbl>
              <a:tblPr firstRow="1" bandRow="1">
                <a:tableStyleId>{5C22544A-7EE6-4342-B048-85BDC9FD1C3A}</a:tableStyleId>
              </a:tblPr>
              <a:tblGrid>
                <a:gridCol w="2987218">
                  <a:extLst>
                    <a:ext uri="{9D8B030D-6E8A-4147-A177-3AD203B41FA5}">
                      <a16:colId xmlns:a16="http://schemas.microsoft.com/office/drawing/2014/main" val="20000"/>
                    </a:ext>
                  </a:extLst>
                </a:gridCol>
                <a:gridCol w="2467703">
                  <a:extLst>
                    <a:ext uri="{9D8B030D-6E8A-4147-A177-3AD203B41FA5}">
                      <a16:colId xmlns:a16="http://schemas.microsoft.com/office/drawing/2014/main" val="20001"/>
                    </a:ext>
                  </a:extLst>
                </a:gridCol>
                <a:gridCol w="2698479">
                  <a:extLst>
                    <a:ext uri="{9D8B030D-6E8A-4147-A177-3AD203B41FA5}">
                      <a16:colId xmlns:a16="http://schemas.microsoft.com/office/drawing/2014/main" val="20002"/>
                    </a:ext>
                  </a:extLst>
                </a:gridCol>
              </a:tblGrid>
              <a:tr h="370840">
                <a:tc>
                  <a:txBody>
                    <a:bodyPr/>
                    <a:lstStyle/>
                    <a:p>
                      <a:pPr algn="ctr"/>
                      <a:r>
                        <a:rPr lang="en-US" dirty="0" smtClean="0"/>
                        <a:t>Get this shape from</a:t>
                      </a:r>
                      <a:r>
                        <a:rPr lang="en-US" baseline="0" dirty="0" smtClean="0"/>
                        <a:t> your pile of pattern blocks.</a:t>
                      </a:r>
                      <a:endParaRPr lang="en-US" dirty="0"/>
                    </a:p>
                  </a:txBody>
                  <a:tcPr/>
                </a:tc>
                <a:tc>
                  <a:txBody>
                    <a:bodyPr/>
                    <a:lstStyle/>
                    <a:p>
                      <a:pPr algn="ctr"/>
                      <a:r>
                        <a:rPr lang="en-US" dirty="0" smtClean="0"/>
                        <a:t>Trace</a:t>
                      </a:r>
                      <a:r>
                        <a:rPr lang="en-US" baseline="0" dirty="0" smtClean="0"/>
                        <a:t> the shape</a:t>
                      </a:r>
                      <a:r>
                        <a:rPr lang="en-US" dirty="0" smtClean="0"/>
                        <a:t>.</a:t>
                      </a:r>
                      <a:endParaRPr lang="en-US" dirty="0"/>
                    </a:p>
                  </a:txBody>
                  <a:tcPr/>
                </a:tc>
                <a:tc>
                  <a:txBody>
                    <a:bodyPr/>
                    <a:lstStyle/>
                    <a:p>
                      <a:pPr algn="ctr"/>
                      <a:r>
                        <a:rPr lang="en-US" dirty="0" smtClean="0"/>
                        <a:t>Partition</a:t>
                      </a:r>
                      <a:r>
                        <a:rPr lang="en-US" baseline="0" dirty="0" smtClean="0"/>
                        <a:t> it into  equal parts (halves, thirds, fourths).</a:t>
                      </a:r>
                      <a:endParaRPr lang="en-US" dirty="0"/>
                    </a:p>
                  </a:txBody>
                  <a:tcPr/>
                </a:tc>
                <a:extLst>
                  <a:ext uri="{0D108BD9-81ED-4DB2-BD59-A6C34878D82A}">
                    <a16:rowId xmlns:a16="http://schemas.microsoft.com/office/drawing/2014/main" val="10000"/>
                  </a:ext>
                </a:extLst>
              </a:tr>
              <a:tr h="370840">
                <a:tc>
                  <a:txBody>
                    <a:bodyPr/>
                    <a:lstStyle/>
                    <a:p>
                      <a:r>
                        <a:rPr lang="en-US" dirty="0" smtClean="0"/>
                        <a:t>Triangle</a:t>
                      </a:r>
                    </a:p>
                    <a:p>
                      <a:endParaRPr lang="en-US" dirty="0" smtClean="0"/>
                    </a:p>
                    <a:p>
                      <a:endParaRPr lang="en-US" dirty="0" smtClean="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smtClean="0"/>
                        <a:t>Quadrilateral (Is</a:t>
                      </a:r>
                      <a:r>
                        <a:rPr lang="en-US" baseline="0" dirty="0" smtClean="0"/>
                        <a:t> there more than one type you could choose?)</a:t>
                      </a: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77411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2286000" y="0"/>
            <a:ext cx="7772400" cy="1143000"/>
          </a:xfrm>
        </p:spPr>
        <p:txBody>
          <a:bodyPr/>
          <a:lstStyle/>
          <a:p>
            <a:pPr eaLnBrk="1" hangingPunct="1"/>
            <a:r>
              <a:rPr altLang="en-US" smtClean="0">
                <a:cs typeface="Arial" panose="020B0604020202020204" pitchFamily="34" charset="0"/>
              </a:rPr>
              <a:t>Math Corner-Friday</a:t>
            </a:r>
          </a:p>
        </p:txBody>
      </p:sp>
      <p:sp>
        <p:nvSpPr>
          <p:cNvPr id="42" name="Subtitle 2"/>
          <p:cNvSpPr>
            <a:spLocks noGrp="1"/>
          </p:cNvSpPr>
          <p:nvPr>
            <p:ph type="subTitle" idx="1"/>
          </p:nvPr>
        </p:nvSpPr>
        <p:spPr>
          <a:xfrm>
            <a:off x="1944688" y="762000"/>
            <a:ext cx="8686800" cy="3276600"/>
          </a:xfrm>
        </p:spPr>
        <p:txBody>
          <a:bodyPr/>
          <a:lstStyle/>
          <a:p>
            <a:pPr eaLnBrk="1" hangingPunct="1">
              <a:buFont typeface="Arial" charset="0"/>
              <a:buNone/>
              <a:defRPr/>
            </a:pPr>
            <a:r>
              <a:rPr lang="en-US" sz="2400" i="1" dirty="0">
                <a:latin typeface="Comic Sans MS" pitchFamily="66" charset="0"/>
              </a:rPr>
              <a:t>Work with a partner.  Using the pattern blocks that your teacher has given you, create and fill in the chart.</a:t>
            </a:r>
          </a:p>
          <a:p>
            <a:pPr algn="l" eaLnBrk="1" hangingPunct="1">
              <a:buFont typeface="Arial" charset="0"/>
              <a:buNone/>
              <a:defRPr/>
            </a:pPr>
            <a:endParaRPr lang="en-US" sz="2400" i="1" dirty="0">
              <a:latin typeface="Comic Sans MS" pitchFamily="66" charset="0"/>
            </a:endParaRPr>
          </a:p>
          <a:p>
            <a:pPr algn="l" eaLnBrk="1" hangingPunct="1">
              <a:buFont typeface="Arial" charset="0"/>
              <a:buNone/>
              <a:defRPr/>
            </a:pPr>
            <a:endParaRPr lang="en-US" sz="2400" i="1"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endParaRPr lang="en-US" sz="1800" b="1" i="1" u="sng" dirty="0">
              <a:latin typeface="Comic Sans MS" pitchFamily="66" charset="0"/>
            </a:endParaRPr>
          </a:p>
          <a:p>
            <a:pPr eaLnBrk="1" hangingPunct="1">
              <a:buFont typeface="Arial" charset="0"/>
              <a:buNone/>
              <a:defRPr/>
            </a:pPr>
            <a:r>
              <a:rPr lang="en-US" sz="1800" b="1" i="1" u="sng" dirty="0">
                <a:latin typeface="Comic Sans MS" pitchFamily="66" charset="0"/>
              </a:rPr>
              <a:t>Number Talk!</a:t>
            </a: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endParaRPr lang="en-US" sz="1800" i="1" dirty="0">
              <a:latin typeface="Comic Sans MS" pitchFamily="66" charset="0"/>
            </a:endParaRPr>
          </a:p>
          <a:p>
            <a:pPr algn="l" eaLnBrk="1" hangingPunct="1">
              <a:buFont typeface="Arial" charset="0"/>
              <a:buNone/>
              <a:defRPr/>
            </a:pPr>
            <a:r>
              <a:rPr lang="en-US" sz="1800" i="1" dirty="0" smtClean="0">
                <a:latin typeface="Comic Sans MS" pitchFamily="66" charset="0"/>
              </a:rPr>
              <a:t> </a:t>
            </a:r>
            <a:endParaRPr lang="en-US" sz="4800" i="1" dirty="0">
              <a:latin typeface="Comic Sans MS" pitchFamily="66" charset="0"/>
            </a:endParaRPr>
          </a:p>
        </p:txBody>
      </p:sp>
      <p:graphicFrame>
        <p:nvGraphicFramePr>
          <p:cNvPr id="3" name="Table 2"/>
          <p:cNvGraphicFramePr>
            <a:graphicFrameLocks noGrp="1"/>
          </p:cNvGraphicFramePr>
          <p:nvPr/>
        </p:nvGraphicFramePr>
        <p:xfrm>
          <a:off x="2133600" y="1828800"/>
          <a:ext cx="8153400" cy="2743200"/>
        </p:xfrm>
        <a:graphic>
          <a:graphicData uri="http://schemas.openxmlformats.org/drawingml/2006/table">
            <a:tbl>
              <a:tblPr firstRow="1" bandRow="1">
                <a:tableStyleId>{5C22544A-7EE6-4342-B048-85BDC9FD1C3A}</a:tableStyleId>
              </a:tblPr>
              <a:tblGrid>
                <a:gridCol w="2987218">
                  <a:extLst>
                    <a:ext uri="{9D8B030D-6E8A-4147-A177-3AD203B41FA5}">
                      <a16:colId xmlns:a16="http://schemas.microsoft.com/office/drawing/2014/main" val="20000"/>
                    </a:ext>
                  </a:extLst>
                </a:gridCol>
                <a:gridCol w="2467703">
                  <a:extLst>
                    <a:ext uri="{9D8B030D-6E8A-4147-A177-3AD203B41FA5}">
                      <a16:colId xmlns:a16="http://schemas.microsoft.com/office/drawing/2014/main" val="20001"/>
                    </a:ext>
                  </a:extLst>
                </a:gridCol>
                <a:gridCol w="2698479">
                  <a:extLst>
                    <a:ext uri="{9D8B030D-6E8A-4147-A177-3AD203B41FA5}">
                      <a16:colId xmlns:a16="http://schemas.microsoft.com/office/drawing/2014/main" val="20002"/>
                    </a:ext>
                  </a:extLst>
                </a:gridCol>
              </a:tblGrid>
              <a:tr h="370840">
                <a:tc>
                  <a:txBody>
                    <a:bodyPr/>
                    <a:lstStyle/>
                    <a:p>
                      <a:pPr algn="ctr"/>
                      <a:r>
                        <a:rPr lang="en-US" dirty="0" smtClean="0"/>
                        <a:t>Get this shape from</a:t>
                      </a:r>
                      <a:r>
                        <a:rPr lang="en-US" baseline="0" dirty="0" smtClean="0"/>
                        <a:t> your pile of pattern blocks.</a:t>
                      </a:r>
                      <a:endParaRPr lang="en-US" dirty="0"/>
                    </a:p>
                  </a:txBody>
                  <a:tcPr/>
                </a:tc>
                <a:tc>
                  <a:txBody>
                    <a:bodyPr/>
                    <a:lstStyle/>
                    <a:p>
                      <a:pPr algn="ctr"/>
                      <a:r>
                        <a:rPr lang="en-US" dirty="0" smtClean="0"/>
                        <a:t>Trace</a:t>
                      </a:r>
                      <a:r>
                        <a:rPr lang="en-US" baseline="0" dirty="0" smtClean="0"/>
                        <a:t> the shape</a:t>
                      </a:r>
                      <a:r>
                        <a:rPr lang="en-US" dirty="0" smtClean="0"/>
                        <a:t>.</a:t>
                      </a:r>
                      <a:endParaRPr lang="en-US" dirty="0"/>
                    </a:p>
                  </a:txBody>
                  <a:tcPr/>
                </a:tc>
                <a:tc>
                  <a:txBody>
                    <a:bodyPr/>
                    <a:lstStyle/>
                    <a:p>
                      <a:pPr algn="ctr"/>
                      <a:r>
                        <a:rPr lang="en-US" dirty="0" smtClean="0"/>
                        <a:t>Partition</a:t>
                      </a:r>
                      <a:r>
                        <a:rPr lang="en-US" baseline="0" dirty="0" smtClean="0"/>
                        <a:t> it into  equal parts (halves, thirds, fourths).</a:t>
                      </a:r>
                      <a:endParaRPr lang="en-US" dirty="0"/>
                    </a:p>
                  </a:txBody>
                  <a:tcPr/>
                </a:tc>
                <a:extLst>
                  <a:ext uri="{0D108BD9-81ED-4DB2-BD59-A6C34878D82A}">
                    <a16:rowId xmlns:a16="http://schemas.microsoft.com/office/drawing/2014/main" val="10000"/>
                  </a:ext>
                </a:extLst>
              </a:tr>
              <a:tr h="370840">
                <a:tc>
                  <a:txBody>
                    <a:bodyPr/>
                    <a:lstStyle/>
                    <a:p>
                      <a:r>
                        <a:rPr lang="en-US" dirty="0" smtClean="0"/>
                        <a:t>Hexagon</a:t>
                      </a:r>
                    </a:p>
                    <a:p>
                      <a:endParaRPr lang="en-US" dirty="0" smtClean="0"/>
                    </a:p>
                    <a:p>
                      <a:endParaRPr lang="en-US" dirty="0" smtClean="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smtClean="0"/>
                        <a:t>Pentagon</a:t>
                      </a:r>
                    </a:p>
                    <a:p>
                      <a:endParaRPr lang="en-US" dirty="0" smtClean="0"/>
                    </a:p>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81869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Week 3</a:t>
            </a:r>
            <a:endParaRPr lang="en-US" dirty="0"/>
          </a:p>
        </p:txBody>
      </p:sp>
      <p:sp>
        <p:nvSpPr>
          <p:cNvPr id="3" name="Subtitle 2"/>
          <p:cNvSpPr>
            <a:spLocks noGrp="1"/>
          </p:cNvSpPr>
          <p:nvPr>
            <p:ph type="subTitle" idx="1"/>
          </p:nvPr>
        </p:nvSpPr>
        <p:spPr/>
        <p:txBody>
          <a:bodyPr/>
          <a:lstStyle/>
          <a:p>
            <a:r>
              <a:rPr lang="en-US" dirty="0" smtClean="0"/>
              <a:t>Review</a:t>
            </a:r>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8D3FF-6B75-4BEA-9CDA-C54EBB9889F1}" type="slidenum">
              <a:rPr kumimoji="0" lang="en-US" altLang="en-US" sz="1600" b="0" i="0" u="none" strike="noStrike" kern="1200" cap="none" spc="0" normalizeH="0" baseline="0" noProof="0" smtClean="0">
                <a:ln>
                  <a:noFill/>
                </a:ln>
                <a:solidFill>
                  <a:srgbClr val="EEECE1"/>
                </a:solidFill>
                <a:effectLst/>
                <a:uLnTx/>
                <a:uFillTx/>
                <a:latin typeface="Brush Script MT" panose="03060802040406070304" pitchFamily="66"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endParaRPr>
          </a:p>
        </p:txBody>
      </p:sp>
    </p:spTree>
    <p:extLst>
      <p:ext uri="{BB962C8B-B14F-4D97-AF65-F5344CB8AC3E}">
        <p14:creationId xmlns:p14="http://schemas.microsoft.com/office/powerpoint/2010/main" val="3048400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2209800" y="2286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546100" y="609600"/>
            <a:ext cx="11074400"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00"/>
              </a:solidFill>
              <a:effectLst/>
              <a:uLnTx/>
              <a:uFillTx/>
              <a:latin typeface="Arial"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pitchFamily="18" charset="0"/>
                <a:ea typeface="+mn-ea"/>
                <a:cs typeface="Times New Roman" pitchFamily="18" charset="0"/>
              </a:rPr>
              <a:t>Mrs. Hill surveyed the class to see which nearby park each student </a:t>
            </a:r>
            <a:r>
              <a:rPr kumimoji="0" lang="en-US" sz="2400" b="0" i="0" u="none" strike="noStrike" kern="1200" cap="none" spc="0" normalizeH="0" baseline="0" noProof="0" dirty="0" smtClean="0">
                <a:ln>
                  <a:noFill/>
                </a:ln>
                <a:solidFill>
                  <a:prstClr val="white"/>
                </a:solidFill>
                <a:effectLst/>
                <a:uLnTx/>
                <a:uFillTx/>
                <a:latin typeface="Times" pitchFamily="18" charset="0"/>
                <a:ea typeface="+mn-ea"/>
                <a:cs typeface="Times New Roman" pitchFamily="18" charset="0"/>
              </a:rPr>
              <a:t>liked the most. </a:t>
            </a:r>
            <a:r>
              <a:rPr kumimoji="0" lang="en-US" sz="2400" b="0" i="0" u="none" strike="noStrike" kern="1200" cap="none" spc="0" normalizeH="0" baseline="0" noProof="0" dirty="0">
                <a:ln>
                  <a:noFill/>
                </a:ln>
                <a:solidFill>
                  <a:prstClr val="white"/>
                </a:solidFill>
                <a:effectLst/>
                <a:uLnTx/>
                <a:uFillTx/>
                <a:latin typeface="Times" pitchFamily="18" charset="0"/>
                <a:ea typeface="+mn-ea"/>
                <a:cs typeface="Times New Roman" pitchFamily="18" charset="0"/>
              </a:rPr>
              <a:t>When she asked how many liked Centennial Park, ten children raised their hands. When she asked how many liked Cochran Park, seven raised their hands. When she asked how many liked Moseley Park, four children raised their hands. </a:t>
            </a:r>
            <a:r>
              <a:rPr kumimoji="0" lang="en-US" sz="2400" b="0" i="0" u="none" strike="noStrike" kern="1200" cap="none" spc="0" normalizeH="0" baseline="0" noProof="0" dirty="0" smtClean="0">
                <a:ln>
                  <a:noFill/>
                </a:ln>
                <a:solidFill>
                  <a:prstClr val="white"/>
                </a:solidFill>
                <a:effectLst/>
                <a:uLnTx/>
                <a:uFillTx/>
                <a:latin typeface="Times" pitchFamily="18" charset="0"/>
                <a:ea typeface="+mn-ea"/>
                <a:cs typeface="Times New Roman" pitchFamily="18" charset="0"/>
              </a:rPr>
              <a:t> </a:t>
            </a:r>
            <a:endParaRPr kumimoji="0" lang="en-US" sz="2400" b="0" i="0" u="none" strike="noStrike" kern="1200" cap="none" spc="0" normalizeH="0" baseline="0" noProof="0" dirty="0">
              <a:ln>
                <a:noFill/>
              </a:ln>
              <a:solidFill>
                <a:prstClr val="white"/>
              </a:solidFill>
              <a:effectLst/>
              <a:uLnTx/>
              <a:uFillTx/>
              <a:latin typeface="Times" pitchFamily="18" charset="0"/>
              <a:ea typeface="+mn-ea"/>
              <a:cs typeface="Times New Roman" pitchFamily="18" charset="0"/>
            </a:endParaRP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pitchFamily="18" charset="0"/>
                <a:ea typeface="+mn-ea"/>
                <a:cs typeface="Arial" charset="0"/>
              </a:rPr>
              <a:t>Create a pictograph to represent the data.  A picture of a tree should represent one vote.</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pitchFamily="18" charset="0"/>
                <a:ea typeface="+mn-ea"/>
                <a:cs typeface="Arial" charset="0"/>
              </a:rPr>
              <a:t>How many students voted?</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pitchFamily="18" charset="0"/>
                <a:ea typeface="+mn-ea"/>
                <a:cs typeface="Arial" charset="0"/>
              </a:rPr>
              <a:t>How many students liked Centennial and </a:t>
            </a:r>
            <a:r>
              <a:rPr kumimoji="0" lang="en-US" sz="2400" b="0" i="0" u="none" strike="noStrike" kern="1200" cap="none" spc="0" normalizeH="0" baseline="0" noProof="0" dirty="0" err="1">
                <a:ln>
                  <a:noFill/>
                </a:ln>
                <a:solidFill>
                  <a:prstClr val="white"/>
                </a:solidFill>
                <a:effectLst/>
                <a:uLnTx/>
                <a:uFillTx/>
                <a:latin typeface="Times" pitchFamily="18" charset="0"/>
                <a:ea typeface="+mn-ea"/>
                <a:cs typeface="Arial" charset="0"/>
              </a:rPr>
              <a:t>Mosely</a:t>
            </a:r>
            <a:r>
              <a:rPr kumimoji="0" lang="en-US" sz="2400" b="0" i="0" u="none" strike="noStrike" kern="1200" cap="none" spc="0" normalizeH="0" baseline="0" noProof="0" dirty="0">
                <a:ln>
                  <a:noFill/>
                </a:ln>
                <a:solidFill>
                  <a:prstClr val="white"/>
                </a:solidFill>
                <a:effectLst/>
                <a:uLnTx/>
                <a:uFillTx/>
                <a:latin typeface="Times" pitchFamily="18" charset="0"/>
                <a:ea typeface="+mn-ea"/>
                <a:cs typeface="Arial" charset="0"/>
              </a:rPr>
              <a:t> parks combined?</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pitchFamily="18" charset="0"/>
                <a:ea typeface="+mn-ea"/>
                <a:cs typeface="Arial" charset="0"/>
              </a:rPr>
              <a:t>How many more students liked Centennial Park than Cochran Park?</a:t>
            </a:r>
          </a:p>
          <a:p>
            <a:pPr marL="0" marR="0" lvl="0" indent="0" algn="ctr" defTabSz="914400" rtl="0" eaLnBrk="1" fontAlgn="auto" latinLnBrk="0" hangingPunct="1">
              <a:lnSpc>
                <a:spcPct val="100000"/>
              </a:lnSpc>
              <a:spcBef>
                <a:spcPts val="0"/>
              </a:spcBef>
              <a:spcAft>
                <a:spcPts val="0"/>
              </a:spcAft>
              <a:buClrTx/>
              <a:buSzTx/>
              <a:buFont typeface="Arial" charset="0"/>
              <a:buNone/>
              <a:tabLst/>
              <a:defRPr/>
            </a:pPr>
            <a:endParaRPr kumimoji="0" lang="en-US" sz="1600" b="1" i="1" u="sng" strike="noStrike" kern="1200" cap="none" spc="0" normalizeH="0" baseline="0" noProof="0" dirty="0" smtClean="0">
              <a:ln>
                <a:noFill/>
              </a:ln>
              <a:solidFill>
                <a:prstClr val="white"/>
              </a:solidFill>
              <a:effectLst/>
              <a:uLnTx/>
              <a:uFillTx/>
              <a:latin typeface="Comic Sans MS" pitchFamily="66" charset="0"/>
              <a:ea typeface="+mn-ea"/>
              <a:cs typeface="Arial" charset="0"/>
            </a:endParaRPr>
          </a:p>
          <a:p>
            <a:pPr marL="0" marR="0" lvl="0" indent="0" algn="ctr" defTabSz="914400" rtl="0" eaLnBrk="1" fontAlgn="auto" latinLnBrk="0" hangingPunct="1">
              <a:lnSpc>
                <a:spcPct val="100000"/>
              </a:lnSpc>
              <a:spcBef>
                <a:spcPts val="0"/>
              </a:spcBef>
              <a:spcAft>
                <a:spcPts val="0"/>
              </a:spcAft>
              <a:buClrTx/>
              <a:buSzTx/>
              <a:buFont typeface="Arial" charset="0"/>
              <a:buNone/>
              <a:tabLst/>
              <a:defRPr/>
            </a:pPr>
            <a:r>
              <a:rPr kumimoji="0" lang="en-US" sz="1800" b="1"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20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245558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19050"/>
            <a:ext cx="8229600" cy="1143000"/>
          </a:xfrm>
        </p:spPr>
        <p:txBody>
          <a:bodyPr/>
          <a:lstStyle/>
          <a:p>
            <a:r>
              <a:rPr altLang="en-US" smtClean="0"/>
              <a:t>Math Corner-Tuesday</a:t>
            </a:r>
          </a:p>
        </p:txBody>
      </p:sp>
      <p:sp>
        <p:nvSpPr>
          <p:cNvPr id="3" name="Content Placeholder 2"/>
          <p:cNvSpPr>
            <a:spLocks noGrp="1"/>
          </p:cNvSpPr>
          <p:nvPr>
            <p:ph idx="1"/>
          </p:nvPr>
        </p:nvSpPr>
        <p:spPr>
          <a:xfrm>
            <a:off x="1981200" y="990601"/>
            <a:ext cx="8229600" cy="4525963"/>
          </a:xfrm>
        </p:spPr>
        <p:txBody>
          <a:bodyPr/>
          <a:lstStyle/>
          <a:p>
            <a:pPr>
              <a:buFont typeface="Arial" charset="0"/>
              <a:buNone/>
              <a:defRPr/>
            </a:pPr>
            <a:r>
              <a:rPr lang="en-US" dirty="0" smtClean="0">
                <a:solidFill>
                  <a:schemeClr val="bg1"/>
                </a:solidFill>
                <a:latin typeface="Arial" charset="0"/>
                <a:cs typeface="Arial" charset="0"/>
              </a:rPr>
              <a:t>	Sarah has 26 silly bands. She is going to buy another pack of 16.  How many will she have in all?  Solve two ways.</a:t>
            </a:r>
          </a:p>
          <a:p>
            <a:pPr algn="ctr" eaLnBrk="1" hangingPunct="1">
              <a:buFont typeface="Arial" charset="0"/>
              <a:buChar char="•"/>
              <a:defRPr/>
            </a:pPr>
            <a:endParaRPr lang="en-US" dirty="0" smtClean="0">
              <a:solidFill>
                <a:schemeClr val="bg1"/>
              </a:solidFill>
              <a:latin typeface="Arial Unicode MS" pitchFamily="34" charset="-128"/>
            </a:endParaRPr>
          </a:p>
          <a:p>
            <a:pPr marL="0" indent="0" algn="ctr" eaLnBrk="1" hangingPunct="1">
              <a:buNone/>
              <a:defRPr/>
            </a:pPr>
            <a:r>
              <a:rPr lang="en-US" sz="2000" b="1" i="1" u="sng" dirty="0" smtClean="0">
                <a:solidFill>
                  <a:schemeClr val="bg1"/>
                </a:solidFill>
                <a:latin typeface="Comic Sans MS" pitchFamily="66" charset="0"/>
              </a:rPr>
              <a:t> </a:t>
            </a:r>
            <a:endParaRPr lang="en-US" sz="2000" i="1" dirty="0">
              <a:solidFill>
                <a:schemeClr val="bg1"/>
              </a:solidFill>
              <a:latin typeface="Comic Sans MS" pitchFamily="66" charset="0"/>
            </a:endParaRPr>
          </a:p>
          <a:p>
            <a:pPr>
              <a:buFont typeface="Arial" charset="0"/>
              <a:buNone/>
              <a:defRPr/>
            </a:pPr>
            <a:endParaRPr lang="en-US" dirty="0">
              <a:solidFill>
                <a:schemeClr val="bg1"/>
              </a:solidFill>
              <a:latin typeface="Arial" charset="0"/>
              <a:cs typeface="Arial" charset="0"/>
            </a:endParaRPr>
          </a:p>
        </p:txBody>
      </p:sp>
      <p:sp>
        <p:nvSpPr>
          <p:cNvPr id="614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7864A61A-D763-4890-864D-A33DFA1479C3}"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ct val="0"/>
                </a:spcBef>
                <a:spcAft>
                  <a:spcPts val="0"/>
                </a:spcAft>
                <a:buClrTx/>
                <a:buSzTx/>
                <a:buFontTx/>
                <a:buNone/>
                <a:tabLst/>
                <a:defRPr/>
              </a:pPr>
              <a:t>18</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48795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981200" y="274638"/>
            <a:ext cx="8077200" cy="487362"/>
          </a:xfrm>
        </p:spPr>
        <p:txBody>
          <a:bodyPr/>
          <a:lstStyle/>
          <a:p>
            <a:r>
              <a:rPr altLang="en-US" sz="3200" dirty="0"/>
              <a:t>Open Response</a:t>
            </a:r>
          </a:p>
        </p:txBody>
      </p:sp>
      <p:sp>
        <p:nvSpPr>
          <p:cNvPr id="7171" name="Content Placeholder 2"/>
          <p:cNvSpPr>
            <a:spLocks noGrp="1"/>
          </p:cNvSpPr>
          <p:nvPr>
            <p:ph idx="1"/>
          </p:nvPr>
        </p:nvSpPr>
        <p:spPr>
          <a:xfrm>
            <a:off x="1752600" y="762001"/>
            <a:ext cx="8458200" cy="5364163"/>
          </a:xfrm>
        </p:spPr>
        <p:txBody>
          <a:bodyPr/>
          <a:lstStyle/>
          <a:p>
            <a:pPr marL="0" indent="0">
              <a:buNone/>
            </a:pPr>
            <a:r>
              <a:rPr lang="en-US" altLang="en-US" sz="2400">
                <a:latin typeface="Times-Roman"/>
              </a:rPr>
              <a:t>Four schools are playing each other in a game. The tables show the scores from the first two</a:t>
            </a:r>
          </a:p>
          <a:p>
            <a:pPr marL="0" indent="0">
              <a:buNone/>
            </a:pPr>
            <a:r>
              <a:rPr lang="en-US" altLang="en-US" sz="2400">
                <a:latin typeface="Times-Roman"/>
              </a:rPr>
              <a:t>games.</a:t>
            </a:r>
          </a:p>
          <a:p>
            <a:pPr marL="0" indent="0">
              <a:buNone/>
            </a:pPr>
            <a:endParaRPr lang="en-US" altLang="en-US" sz="2400">
              <a:latin typeface="Times-Roman"/>
            </a:endParaRPr>
          </a:p>
          <a:p>
            <a:pPr marL="0" indent="0">
              <a:buNone/>
            </a:pPr>
            <a:r>
              <a:rPr lang="en-US" altLang="en-US" sz="2000" b="1" u="sng">
                <a:latin typeface="Times-Bold"/>
              </a:rPr>
              <a:t>Part A</a:t>
            </a:r>
          </a:p>
          <a:p>
            <a:pPr marL="0" indent="0">
              <a:buNone/>
            </a:pPr>
            <a:r>
              <a:rPr lang="en-US" altLang="en-US" sz="2400">
                <a:latin typeface="Times-Roman"/>
              </a:rPr>
              <a:t>Compare the scores from Game 1, using Explain your answer.</a:t>
            </a:r>
          </a:p>
          <a:p>
            <a:pPr marL="0" indent="0">
              <a:buNone/>
            </a:pPr>
            <a:r>
              <a:rPr lang="en-US" altLang="en-US" sz="2000" b="1" u="sng">
                <a:latin typeface="Times-Bold"/>
              </a:rPr>
              <a:t>Part B</a:t>
            </a:r>
          </a:p>
          <a:p>
            <a:pPr marL="0" indent="0">
              <a:buNone/>
            </a:pPr>
            <a:r>
              <a:rPr lang="en-US" altLang="en-US" sz="2400">
                <a:latin typeface="Times-Roman"/>
              </a:rPr>
              <a:t>Compare the scores from Game 2, using Explain your answer.</a:t>
            </a:r>
          </a:p>
          <a:p>
            <a:pPr marL="0" indent="0">
              <a:buNone/>
            </a:pPr>
            <a:r>
              <a:rPr lang="en-US" altLang="en-US" sz="2000" b="1" u="sng">
                <a:latin typeface="Times-Bold"/>
              </a:rPr>
              <a:t>Part C</a:t>
            </a:r>
          </a:p>
          <a:p>
            <a:pPr marL="0" indent="0">
              <a:buNone/>
            </a:pPr>
            <a:r>
              <a:rPr lang="en-US" altLang="en-US" sz="2400">
                <a:latin typeface="Times-Roman"/>
              </a:rPr>
              <a:t>The winner of Game 1 scored 10 more points in the next game. Explain what changed in the place values of their score.</a:t>
            </a: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616BBAF-A289-418F-8BB7-0A30F18066F1}"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pic>
        <p:nvPicPr>
          <p:cNvPr id="717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371600"/>
            <a:ext cx="3657600"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620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altLang="en-US" smtClean="0"/>
              <a:t>Note to Teacher…</a:t>
            </a:r>
          </a:p>
        </p:txBody>
      </p:sp>
      <p:sp>
        <p:nvSpPr>
          <p:cNvPr id="4099" name="Content Placeholder 2"/>
          <p:cNvSpPr>
            <a:spLocks noGrp="1"/>
          </p:cNvSpPr>
          <p:nvPr>
            <p:ph idx="1"/>
          </p:nvPr>
        </p:nvSpPr>
        <p:spPr/>
        <p:txBody>
          <a:bodyPr/>
          <a:lstStyle/>
          <a:p>
            <a:pPr marL="0" indent="0">
              <a:buNone/>
            </a:pPr>
            <a:r>
              <a:rPr lang="en-US" altLang="en-US" smtClean="0">
                <a:latin typeface="Antique Olive" pitchFamily="34" charset="0"/>
              </a:rPr>
              <a:t>Please give your students a handful of pattern blocks to complete day 1.  </a:t>
            </a: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D30954C7-D1BD-4A1F-B3D2-55B11297D386}"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08276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3074989"/>
            <a:ext cx="7696200" cy="203132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charset="0"/>
                <a:ea typeface="+mn-ea"/>
                <a:cs typeface="Arial" charset="0"/>
              </a:rPr>
              <a:t>Use the graph below to answer the questions.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cap="none" spc="0" normalizeH="0" baseline="0" noProof="0" dirty="0">
                <a:ln>
                  <a:noFill/>
                </a:ln>
                <a:solidFill>
                  <a:prstClr val="white"/>
                </a:solidFill>
                <a:effectLst/>
                <a:uLnTx/>
                <a:uFillTx/>
                <a:latin typeface="Arial" charset="0"/>
                <a:ea typeface="+mn-ea"/>
                <a:cs typeface="Arial" charset="0"/>
              </a:rPr>
              <a:t>Which indoor activity do children least enjoy?</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cap="none" spc="0" normalizeH="0" baseline="0" noProof="0" dirty="0">
                <a:ln>
                  <a:noFill/>
                </a:ln>
                <a:solidFill>
                  <a:prstClr val="white"/>
                </a:solidFill>
                <a:effectLst/>
                <a:uLnTx/>
                <a:uFillTx/>
                <a:latin typeface="Arial" charset="0"/>
                <a:ea typeface="+mn-ea"/>
                <a:cs typeface="Arial" charset="0"/>
              </a:rPr>
              <a:t>How many children tool the survey?</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cap="none" spc="0" normalizeH="0" baseline="0" noProof="0" dirty="0">
                <a:ln>
                  <a:noFill/>
                </a:ln>
                <a:solidFill>
                  <a:prstClr val="white"/>
                </a:solidFill>
                <a:effectLst/>
                <a:uLnTx/>
                <a:uFillTx/>
                <a:latin typeface="Arial" charset="0"/>
                <a:ea typeface="+mn-ea"/>
                <a:cs typeface="Arial" charset="0"/>
              </a:rPr>
              <a:t>How many more children prefer computer games than arts and crafts?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cap="none" spc="0" normalizeH="0" baseline="0" noProof="0" dirty="0">
                <a:ln>
                  <a:noFill/>
                </a:ln>
                <a:solidFill>
                  <a:prstClr val="white"/>
                </a:solidFill>
                <a:effectLst/>
                <a:uLnTx/>
                <a:uFillTx/>
                <a:latin typeface="Arial" charset="0"/>
                <a:ea typeface="+mn-ea"/>
                <a:cs typeface="Arial" charset="0"/>
              </a:rPr>
              <a:t>List the activities from most favorite to least favorite.</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n-US" sz="18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auto" latinLnBrk="0" hangingPunct="1">
              <a:lnSpc>
                <a:spcPct val="100000"/>
              </a:lnSpc>
              <a:spcBef>
                <a:spcPts val="0"/>
              </a:spcBef>
              <a:spcAft>
                <a:spcPts val="0"/>
              </a:spcAft>
              <a:buClrTx/>
              <a:buSzTx/>
              <a:buFont typeface="Arial" charset="0"/>
              <a:buNone/>
              <a:tabLst/>
              <a:defRPr/>
            </a:pPr>
            <a:r>
              <a:rPr kumimoji="0" lang="en-US" sz="1800" b="1"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800" b="0" i="0" u="none" strike="noStrike" kern="1200" cap="none" spc="0" normalizeH="0" baseline="0" noProof="0" dirty="0">
              <a:ln>
                <a:noFill/>
              </a:ln>
              <a:solidFill>
                <a:prstClr val="white"/>
              </a:solidFill>
              <a:effectLst/>
              <a:uLnTx/>
              <a:uFillTx/>
              <a:latin typeface="Arial" charset="0"/>
              <a:ea typeface="+mn-ea"/>
              <a:cs typeface="Arial" charset="0"/>
            </a:endParaRPr>
          </a:p>
        </p:txBody>
      </p:sp>
      <p:sp>
        <p:nvSpPr>
          <p:cNvPr id="8195" name="Rectangle 2"/>
          <p:cNvSpPr>
            <a:spLocks noGrp="1"/>
          </p:cNvSpPr>
          <p:nvPr>
            <p:ph type="title" idx="4294967295"/>
          </p:nvPr>
        </p:nvSpPr>
        <p:spPr>
          <a:xfrm>
            <a:off x="2057400" y="152401"/>
            <a:ext cx="8229600" cy="639763"/>
          </a:xfrm>
        </p:spPr>
        <p:txBody>
          <a:bodyPr/>
          <a:lstStyle/>
          <a:p>
            <a:pPr eaLnBrk="1" hangingPunct="1"/>
            <a:r>
              <a:rPr altLang="en-US" sz="4000"/>
              <a:t>Math Corner-Wednesday</a:t>
            </a:r>
          </a:p>
        </p:txBody>
      </p:sp>
      <p:sp>
        <p:nvSpPr>
          <p:cNvPr id="8196"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197" name="Picture 46" descr="http://www.mathstories.com/basic_membership/grade2/graphics_indoor_activiti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762000"/>
            <a:ext cx="42291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141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p:txBody>
          <a:bodyPr/>
          <a:lstStyle/>
          <a:p>
            <a:r>
              <a:rPr altLang="en-US" smtClean="0"/>
              <a:t>Math Corner-Thursday</a:t>
            </a:r>
          </a:p>
        </p:txBody>
      </p:sp>
      <p:sp>
        <p:nvSpPr>
          <p:cNvPr id="26627" name="Rectangle 3"/>
          <p:cNvSpPr>
            <a:spLocks noGrp="1"/>
          </p:cNvSpPr>
          <p:nvPr>
            <p:ph type="body" idx="4294967295"/>
          </p:nvPr>
        </p:nvSpPr>
        <p:spPr>
          <a:xfrm>
            <a:off x="1752600" y="1143001"/>
            <a:ext cx="8686800" cy="4525963"/>
          </a:xfrm>
        </p:spPr>
        <p:txBody>
          <a:bodyPr/>
          <a:lstStyle/>
          <a:p>
            <a:pPr algn="ctr">
              <a:buFont typeface="Arial" charset="0"/>
              <a:buNone/>
              <a:defRPr/>
            </a:pPr>
            <a:r>
              <a:rPr lang="en-US" dirty="0" smtClean="0">
                <a:latin typeface="Arial" charset="0"/>
                <a:cs typeface="Arial" charset="0"/>
              </a:rPr>
              <a:t>	John had 146 marbles.  His friend has 127.  How many marbles will they have together to play the game?  Explain your thinking.</a:t>
            </a:r>
          </a:p>
          <a:p>
            <a:pPr marL="0" indent="0" algn="ctr" eaLnBrk="1" hangingPunct="1">
              <a:buNone/>
              <a:defRPr/>
            </a:pPr>
            <a:endParaRPr lang="en-US" sz="2800" dirty="0">
              <a:solidFill>
                <a:schemeClr val="bg1"/>
              </a:solidFill>
              <a:latin typeface="Arial Unicode MS" pitchFamily="34" charset="-128"/>
            </a:endParaRPr>
          </a:p>
          <a:p>
            <a:pPr marL="0" indent="0" algn="ctr" eaLnBrk="1" hangingPunct="1">
              <a:buNone/>
              <a:defRPr/>
            </a:pPr>
            <a:r>
              <a:rPr lang="en-US" sz="2000" b="1" i="1" u="sng" dirty="0" smtClean="0">
                <a:solidFill>
                  <a:schemeClr val="bg1"/>
                </a:solidFill>
                <a:latin typeface="Comic Sans MS" pitchFamily="66" charset="0"/>
              </a:rPr>
              <a:t> </a:t>
            </a:r>
            <a:endParaRPr lang="en-US" sz="2000" i="1" dirty="0">
              <a:solidFill>
                <a:schemeClr val="bg1"/>
              </a:solidFill>
              <a:latin typeface="Comic Sans MS" pitchFamily="66" charset="0"/>
            </a:endParaRPr>
          </a:p>
          <a:p>
            <a:pPr algn="ctr">
              <a:buFont typeface="Arial" charset="0"/>
              <a:buNone/>
              <a:defRPr/>
            </a:pPr>
            <a:endParaRPr lang="en-US" dirty="0" smtClean="0">
              <a:latin typeface="Arial" charset="0"/>
              <a:cs typeface="Arial" charset="0"/>
            </a:endParaRPr>
          </a:p>
        </p:txBody>
      </p:sp>
    </p:spTree>
    <p:extLst>
      <p:ext uri="{BB962C8B-B14F-4D97-AF65-F5344CB8AC3E}">
        <p14:creationId xmlns:p14="http://schemas.microsoft.com/office/powerpoint/2010/main" val="1672939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p:cNvSpPr>
          <p:nvPr>
            <p:ph type="title" idx="4294967295"/>
          </p:nvPr>
        </p:nvSpPr>
        <p:spPr>
          <a:xfrm>
            <a:off x="1981200" y="22225"/>
            <a:ext cx="8229600" cy="1143000"/>
          </a:xfrm>
        </p:spPr>
        <p:txBody>
          <a:bodyPr/>
          <a:lstStyle/>
          <a:p>
            <a:pPr eaLnBrk="1" hangingPunct="1"/>
            <a:r>
              <a:rPr altLang="en-US" smtClean="0"/>
              <a:t>Math Corner-Friday</a:t>
            </a:r>
          </a:p>
        </p:txBody>
      </p:sp>
      <p:sp>
        <p:nvSpPr>
          <p:cNvPr id="11267" name="Text Box 10"/>
          <p:cNvSpPr txBox="1">
            <a:spLocks noChangeArrowheads="1"/>
          </p:cNvSpPr>
          <p:nvPr/>
        </p:nvSpPr>
        <p:spPr bwMode="auto">
          <a:xfrm>
            <a:off x="4495800" y="5638801"/>
            <a:ext cx="3352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a:t>
            </a:r>
          </a:p>
        </p:txBody>
      </p:sp>
      <p:sp>
        <p:nvSpPr>
          <p:cNvPr id="5141" name="Text Box 21"/>
          <p:cNvSpPr txBox="1">
            <a:spLocks noChangeArrowheads="1"/>
          </p:cNvSpPr>
          <p:nvPr/>
        </p:nvSpPr>
        <p:spPr bwMode="auto">
          <a:xfrm>
            <a:off x="1851025" y="914401"/>
            <a:ext cx="8382000" cy="3970318"/>
          </a:xfrm>
          <a:prstGeom prst="rect">
            <a:avLst/>
          </a:prstGeom>
          <a:solidFill>
            <a:srgbClr val="16822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742950" marR="0" lvl="0" indent="-742950" algn="l" defTabSz="914400" rtl="0" eaLnBrk="1" fontAlgn="auto" latinLnBrk="0" hangingPunct="1">
              <a:lnSpc>
                <a:spcPct val="100000"/>
              </a:lnSpc>
              <a:spcBef>
                <a:spcPct val="50000"/>
              </a:spcBef>
              <a:spcAft>
                <a:spcPts val="0"/>
              </a:spcAft>
              <a:buClrTx/>
              <a:buSzTx/>
              <a:buFontTx/>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Write an addition or subtraction story problem of your own.  </a:t>
            </a:r>
          </a:p>
          <a:p>
            <a:pPr marL="742950" marR="0" lvl="0" indent="-742950" algn="l" defTabSz="914400" rtl="0" eaLnBrk="1" fontAlgn="auto" latinLnBrk="0" hangingPunct="1">
              <a:lnSpc>
                <a:spcPct val="100000"/>
              </a:lnSpc>
              <a:spcBef>
                <a:spcPct val="50000"/>
              </a:spcBef>
              <a:spcAft>
                <a:spcPts val="0"/>
              </a:spcAft>
              <a:buClrTx/>
              <a:buSzTx/>
              <a:buFontTx/>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Solve it with pictures, numbers, and words.  </a:t>
            </a:r>
          </a:p>
          <a:p>
            <a:pPr marL="742950" marR="0" lvl="0" indent="-742950" algn="l" defTabSz="914400" rtl="0" eaLnBrk="1" fontAlgn="auto" latinLnBrk="0" hangingPunct="1">
              <a:lnSpc>
                <a:spcPct val="100000"/>
              </a:lnSpc>
              <a:spcBef>
                <a:spcPct val="50000"/>
              </a:spcBef>
              <a:spcAft>
                <a:spcPts val="0"/>
              </a:spcAft>
              <a:buClrTx/>
              <a:buSzTx/>
              <a:buFontTx/>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Check your answer to make sure that it is correct using the opposite operation.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Arial Unicode MS" pitchFamily="34" charset="-128"/>
              <a:ea typeface="+mn-ea"/>
              <a:cs typeface="Arial"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Arial Unicode MS" pitchFamily="34" charset="-128"/>
              <a:ea typeface="+mn-ea"/>
              <a:cs typeface="Arial"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smtClean="0">
                <a:ln>
                  <a:noFill/>
                </a:ln>
                <a:solidFill>
                  <a:prstClr val="white"/>
                </a:solidFill>
                <a:effectLst/>
                <a:uLnTx/>
                <a:uFillTx/>
                <a:latin typeface="Arial Unicode MS" pitchFamily="34" charset="-128"/>
                <a:ea typeface="+mn-ea"/>
                <a:cs typeface="Arial" charset="0"/>
              </a:rPr>
              <a:t> </a:t>
            </a:r>
            <a:endParaRPr kumimoji="0" lang="en-US" sz="3600" b="0" i="0" u="none" strike="noStrike" kern="1200" cap="none" spc="0" normalizeH="0" baseline="0" noProof="0" dirty="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222067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Week 4</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8D3FF-6B75-4BEA-9CDA-C54EBB9889F1}" type="slidenum">
              <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endParaRPr>
          </a:p>
        </p:txBody>
      </p:sp>
    </p:spTree>
    <p:extLst>
      <p:ext uri="{BB962C8B-B14F-4D97-AF65-F5344CB8AC3E}">
        <p14:creationId xmlns:p14="http://schemas.microsoft.com/office/powerpoint/2010/main" val="2137551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5123" name="Text Box 151"/>
          <p:cNvSpPr txBox="1">
            <a:spLocks noChangeArrowheads="1"/>
          </p:cNvSpPr>
          <p:nvPr/>
        </p:nvSpPr>
        <p:spPr bwMode="auto">
          <a:xfrm>
            <a:off x="2057400" y="914400"/>
            <a:ext cx="79248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a:ln>
                  <a:noFill/>
                </a:ln>
                <a:solidFill>
                  <a:prstClr val="white"/>
                </a:solidFill>
                <a:effectLst/>
                <a:uLnTx/>
                <a:uFillTx/>
                <a:latin typeface="Arial Unicode MS" panose="020B0604020202020204" pitchFamily="34" charset="-128"/>
                <a:ea typeface="+mn-ea"/>
                <a:cs typeface="Arial" panose="020B0604020202020204" pitchFamily="34" charset="0"/>
              </a:rPr>
              <a:t>Suppose you hit the target with three darts.  How could you score 15?  Is there more than one way of scoring 15 with the three darts?  Explain your thinking.</a:t>
            </a:r>
          </a:p>
        </p:txBody>
      </p:sp>
      <p:pic>
        <p:nvPicPr>
          <p:cNvPr id="5124" name="Picture 6" descr="Fraction Pie Divided into Quar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1" y="3505200"/>
            <a:ext cx="2708275"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 Box 7"/>
          <p:cNvSpPr txBox="1">
            <a:spLocks noChangeArrowheads="1"/>
          </p:cNvSpPr>
          <p:nvPr/>
        </p:nvSpPr>
        <p:spPr bwMode="auto">
          <a:xfrm>
            <a:off x="5105400" y="4191001"/>
            <a:ext cx="60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40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5</a:t>
            </a:r>
          </a:p>
        </p:txBody>
      </p:sp>
      <p:sp>
        <p:nvSpPr>
          <p:cNvPr id="5126" name="Text Box 8"/>
          <p:cNvSpPr txBox="1">
            <a:spLocks noChangeArrowheads="1"/>
          </p:cNvSpPr>
          <p:nvPr/>
        </p:nvSpPr>
        <p:spPr bwMode="auto">
          <a:xfrm>
            <a:off x="5867400" y="4191001"/>
            <a:ext cx="914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40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10</a:t>
            </a:r>
          </a:p>
        </p:txBody>
      </p:sp>
      <p:sp>
        <p:nvSpPr>
          <p:cNvPr id="5127" name="Text Box 9"/>
          <p:cNvSpPr txBox="1">
            <a:spLocks noChangeArrowheads="1"/>
          </p:cNvSpPr>
          <p:nvPr/>
        </p:nvSpPr>
        <p:spPr bwMode="auto">
          <a:xfrm>
            <a:off x="5105400" y="5105401"/>
            <a:ext cx="76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40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0</a:t>
            </a:r>
          </a:p>
        </p:txBody>
      </p:sp>
      <p:sp>
        <p:nvSpPr>
          <p:cNvPr id="5128" name="Text Box 10"/>
          <p:cNvSpPr txBox="1">
            <a:spLocks noChangeArrowheads="1"/>
          </p:cNvSpPr>
          <p:nvPr/>
        </p:nvSpPr>
        <p:spPr bwMode="auto">
          <a:xfrm>
            <a:off x="5943600" y="5105401"/>
            <a:ext cx="838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40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15</a:t>
            </a:r>
          </a:p>
        </p:txBody>
      </p:sp>
    </p:spTree>
    <p:extLst>
      <p:ext uri="{BB962C8B-B14F-4D97-AF65-F5344CB8AC3E}">
        <p14:creationId xmlns:p14="http://schemas.microsoft.com/office/powerpoint/2010/main" val="1099940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2209800" y="304800"/>
            <a:ext cx="7772400" cy="609600"/>
          </a:xfrm>
        </p:spPr>
        <p:txBody>
          <a:bodyPr/>
          <a:lstStyle/>
          <a:p>
            <a:pPr eaLnBrk="1" hangingPunct="1"/>
            <a:r>
              <a:rPr altLang="en-US" sz="4000"/>
              <a:t>Math Corner-Tuesday</a:t>
            </a:r>
          </a:p>
        </p:txBody>
      </p:sp>
      <p:sp>
        <p:nvSpPr>
          <p:cNvPr id="7171" name="Text Box 151"/>
          <p:cNvSpPr txBox="1">
            <a:spLocks noChangeArrowheads="1"/>
          </p:cNvSpPr>
          <p:nvPr/>
        </p:nvSpPr>
        <p:spPr bwMode="auto">
          <a:xfrm>
            <a:off x="2028825" y="914401"/>
            <a:ext cx="7924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prstClr val="white"/>
                </a:solidFill>
                <a:effectLst/>
                <a:uLnTx/>
                <a:uFillTx/>
                <a:latin typeface="Arial Unicode MS" panose="020B0604020202020204" pitchFamily="34" charset="-128"/>
                <a:ea typeface="+mn-ea"/>
                <a:cs typeface="Arial" panose="020B0604020202020204" pitchFamily="34" charset="0"/>
              </a:rPr>
              <a:t>You hear four birds chirping outside your bedroom window.  More birds decide to join them.  Now there are 15 birds outside your window.  How many birds joined the group?  Draw a representation and explain your thinking.</a:t>
            </a:r>
          </a:p>
        </p:txBody>
      </p:sp>
      <p:pic>
        <p:nvPicPr>
          <p:cNvPr id="7172" name="Picture 5" descr="C:\Documents and Settings\christinafreeman\Local Settings\Temporary Internet Files\Content.IE5\QAI89NSK\MC90043746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0164" y="3087689"/>
            <a:ext cx="1933575"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1"/>
          <p:cNvSpPr>
            <a:spLocks noChangeArrowheads="1"/>
          </p:cNvSpPr>
          <p:nvPr/>
        </p:nvSpPr>
        <p:spPr bwMode="auto">
          <a:xfrm>
            <a:off x="3705226" y="4495801"/>
            <a:ext cx="54387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0" i="0" u="sng" strike="noStrike" kern="1200" cap="none" spc="0" normalizeH="0" baseline="0" noProof="0" dirty="0" smtClean="0">
                <a:ln>
                  <a:noFill/>
                </a:ln>
                <a:solidFill>
                  <a:prstClr val="white"/>
                </a:solidFill>
                <a:effectLst/>
                <a:uLnTx/>
                <a:uFillTx/>
                <a:latin typeface="Arial Unicode MS" panose="020B0604020202020204" pitchFamily="34" charset="-128"/>
                <a:ea typeface="+mn-ea"/>
                <a:cs typeface="Arial" panose="020B0604020202020204" pitchFamily="34" charset="0"/>
              </a:rPr>
              <a:t> </a:t>
            </a:r>
            <a:endPar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34161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068514" y="228600"/>
            <a:ext cx="8218487" cy="533400"/>
          </a:xfrm>
        </p:spPr>
        <p:txBody>
          <a:bodyPr/>
          <a:lstStyle/>
          <a:p>
            <a:r>
              <a:rPr altLang="en-US" dirty="0" smtClean="0"/>
              <a:t>Open Response</a:t>
            </a:r>
          </a:p>
        </p:txBody>
      </p:sp>
      <p:pic>
        <p:nvPicPr>
          <p:cNvPr id="9219"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8305800" y="838200"/>
            <a:ext cx="2147888" cy="5181600"/>
          </a:xfrm>
        </p:spPr>
      </p:pic>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F8410C1F-509C-407F-B18C-9640EF11594B}"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
        <p:nvSpPr>
          <p:cNvPr id="9223" name="Rectangle 7"/>
          <p:cNvSpPr>
            <a:spLocks noChangeArrowheads="1"/>
          </p:cNvSpPr>
          <p:nvPr/>
        </p:nvSpPr>
        <p:spPr bwMode="auto">
          <a:xfrm>
            <a:off x="1676400" y="914401"/>
            <a:ext cx="6248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uLnTx/>
                <a:uFillTx/>
                <a:latin typeface="Times-Roman"/>
                <a:ea typeface="+mn-ea"/>
                <a:cs typeface="Arial" panose="020B0604020202020204" pitchFamily="34" charset="0"/>
              </a:rPr>
              <a:t>Sofia found how tall her toy tree and doll were using blocks.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rPr>
              <a:t>Part A</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uLnTx/>
                <a:uFillTx/>
                <a:latin typeface="Times-Roman"/>
                <a:ea typeface="+mn-ea"/>
                <a:cs typeface="Arial" panose="020B0604020202020204" pitchFamily="34" charset="0"/>
              </a:rPr>
              <a:t>How many blocks tall is the doll?</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rPr>
              <a:t>Part B</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uLnTx/>
                <a:uFillTx/>
                <a:latin typeface="Times-Roman"/>
                <a:ea typeface="+mn-ea"/>
                <a:cs typeface="Arial" panose="020B0604020202020204" pitchFamily="34" charset="0"/>
              </a:rPr>
              <a:t>How many blocks tall is the tree?</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rPr>
              <a:t>Part C</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uLnTx/>
                <a:uFillTx/>
                <a:latin typeface="Times-Roman"/>
                <a:ea typeface="+mn-ea"/>
                <a:cs typeface="Arial" panose="020B0604020202020204" pitchFamily="34" charset="0"/>
              </a:rPr>
              <a:t>Sofia put a toy house next to the blocks. The house is 2 blocks shorter than the tree. How many blocks tall is the house? Show your work or explain your answer.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prstClr val="white"/>
                </a:solidFill>
                <a:effectLst/>
                <a:uLnTx/>
                <a:uFillTx/>
                <a:latin typeface="Times-Bold"/>
                <a:ea typeface="+mn-ea"/>
                <a:cs typeface="Arial" panose="020B0604020202020204" pitchFamily="34" charset="0"/>
              </a:rPr>
              <a:t>Part 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uLnTx/>
                <a:uFillTx/>
                <a:latin typeface="Times-Roman"/>
                <a:ea typeface="+mn-ea"/>
                <a:cs typeface="Arial" panose="020B0604020202020204" pitchFamily="34" charset="0"/>
              </a:rPr>
              <a:t>List the doll, the tree, and the house in order from the tallest to the shortest.</a:t>
            </a:r>
            <a:endParaRPr kumimoji="0" lang="en-US" altLang="en-US"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81587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a:xfrm>
            <a:off x="1981200" y="0"/>
            <a:ext cx="8229600" cy="1143000"/>
          </a:xfrm>
        </p:spPr>
        <p:txBody>
          <a:bodyPr/>
          <a:lstStyle/>
          <a:p>
            <a:r>
              <a:rPr altLang="en-US" smtClean="0"/>
              <a:t>Math Corner- Wednesday</a:t>
            </a:r>
          </a:p>
        </p:txBody>
      </p:sp>
      <p:sp>
        <p:nvSpPr>
          <p:cNvPr id="10243" name="Rectangle 3"/>
          <p:cNvSpPr>
            <a:spLocks noGrp="1"/>
          </p:cNvSpPr>
          <p:nvPr>
            <p:ph type="body" idx="4294967295"/>
          </p:nvPr>
        </p:nvSpPr>
        <p:spPr>
          <a:xfrm>
            <a:off x="1981200" y="838201"/>
            <a:ext cx="8229600" cy="4525963"/>
          </a:xfrm>
        </p:spPr>
        <p:txBody>
          <a:bodyPr/>
          <a:lstStyle/>
          <a:p>
            <a:pPr marL="0" indent="0" algn="ctr" eaLnBrk="1" hangingPunct="1">
              <a:buNone/>
            </a:pPr>
            <a:r>
              <a:rPr lang="en-US" altLang="en-US" sz="4400" dirty="0">
                <a:solidFill>
                  <a:schemeClr val="bg1"/>
                </a:solidFill>
                <a:latin typeface="Arial" panose="020B0604020202020204" pitchFamily="34" charset="0"/>
              </a:rPr>
              <a:t>	</a:t>
            </a:r>
            <a:r>
              <a:rPr lang="en-US" altLang="en-US" sz="2800" dirty="0">
                <a:solidFill>
                  <a:schemeClr val="bg1"/>
                </a:solidFill>
                <a:latin typeface="Arial" panose="020B0604020202020204" pitchFamily="34" charset="0"/>
              </a:rPr>
              <a:t>Mr. Bear baked three honey cakes.  Each cake weighed 26 pounds.  How much did all of his honey cakes weigh? Show two ways to solve this problem. </a:t>
            </a:r>
          </a:p>
          <a:p>
            <a:pPr marL="0" indent="0" algn="ctr" eaLnBrk="1" hangingPunct="1">
              <a:buNone/>
            </a:pPr>
            <a:endParaRPr lang="en-US" altLang="en-US" sz="2800" dirty="0">
              <a:solidFill>
                <a:schemeClr val="bg1"/>
              </a:solidFill>
              <a:latin typeface="Arial" panose="020B0604020202020204" pitchFamily="34" charset="0"/>
            </a:endParaRPr>
          </a:p>
          <a:p>
            <a:pPr marL="0" indent="0" algn="ctr" eaLnBrk="1" hangingPunct="1">
              <a:buNone/>
            </a:pPr>
            <a:endParaRPr lang="en-US" altLang="en-US" sz="2800" dirty="0">
              <a:solidFill>
                <a:schemeClr val="bg1"/>
              </a:solidFill>
              <a:latin typeface="Arial" panose="020B0604020202020204" pitchFamily="34" charset="0"/>
            </a:endParaRPr>
          </a:p>
          <a:p>
            <a:pPr marL="0" indent="0" algn="ctr" eaLnBrk="1" hangingPunct="1">
              <a:buNone/>
            </a:pPr>
            <a:endParaRPr lang="en-US" altLang="en-US" sz="2800" dirty="0">
              <a:solidFill>
                <a:schemeClr val="bg1"/>
              </a:solidFill>
              <a:latin typeface="Arial" panose="020B0604020202020204" pitchFamily="34" charset="0"/>
            </a:endParaRPr>
          </a:p>
          <a:p>
            <a:pPr marL="0" indent="0" algn="ctr" eaLnBrk="1" hangingPunct="1">
              <a:buNone/>
            </a:pPr>
            <a:endParaRPr lang="en-US" altLang="en-US" sz="2800" dirty="0">
              <a:solidFill>
                <a:schemeClr val="bg1"/>
              </a:solidFill>
              <a:latin typeface="Arial Unicode MS" panose="020B0604020202020204" pitchFamily="34" charset="-128"/>
            </a:endParaRPr>
          </a:p>
          <a:p>
            <a:pPr marL="0" indent="0" algn="ctr" eaLnBrk="1" hangingPunct="1">
              <a:buNone/>
            </a:pPr>
            <a:r>
              <a:rPr lang="en-US" altLang="en-US" sz="2800" b="1" u="sng" dirty="0">
                <a:solidFill>
                  <a:schemeClr val="bg1"/>
                </a:solidFill>
                <a:latin typeface="Arial Unicode MS" panose="020B0604020202020204" pitchFamily="34" charset="-128"/>
              </a:rPr>
              <a:t>Think Space!</a:t>
            </a:r>
          </a:p>
          <a:p>
            <a:pPr marL="0" indent="0" algn="ctr" eaLnBrk="1" hangingPunct="1">
              <a:buNone/>
            </a:pPr>
            <a:r>
              <a:rPr lang="en-US" altLang="en-US" sz="2800" dirty="0">
                <a:solidFill>
                  <a:schemeClr val="bg1"/>
                </a:solidFill>
                <a:latin typeface="Arial Unicode MS" panose="020B0604020202020204" pitchFamily="34" charset="-128"/>
              </a:rPr>
              <a:t>The problem is 12 + 13.  Solve it as many different ways as you can using </a:t>
            </a:r>
            <a:r>
              <a:rPr lang="en-US" altLang="en-US" sz="2800" b="1" u="sng" dirty="0">
                <a:solidFill>
                  <a:schemeClr val="bg1"/>
                </a:solidFill>
                <a:latin typeface="Arial Unicode MS" panose="020B0604020202020204" pitchFamily="34" charset="-128"/>
              </a:rPr>
              <a:t>MENTAL MATH ONLY</a:t>
            </a:r>
            <a:r>
              <a:rPr lang="en-US" altLang="en-US" sz="2800" dirty="0">
                <a:solidFill>
                  <a:schemeClr val="bg1"/>
                </a:solidFill>
                <a:latin typeface="Arial Unicode MS" panose="020B0604020202020204" pitchFamily="34" charset="-128"/>
              </a:rPr>
              <a:t>.</a:t>
            </a:r>
            <a:endParaRPr lang="en-US" altLang="en-US" sz="2800" dirty="0">
              <a:solidFill>
                <a:schemeClr val="bg1"/>
              </a:solidFill>
              <a:latin typeface="Arial" panose="020B0604020202020204" pitchFamily="34" charset="0"/>
            </a:endParaRPr>
          </a:p>
        </p:txBody>
      </p:sp>
      <p:pic>
        <p:nvPicPr>
          <p:cNvPr id="10244" name="Picture 4" descr="C:\Documents and Settings\christinafreeman\Local Settings\Temporary Internet Files\Content.IE5\3BIAXCIQ\MC90044057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4314" y="2959101"/>
            <a:ext cx="1787525" cy="178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8295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a:xfrm>
            <a:off x="1981200" y="228600"/>
            <a:ext cx="8229600" cy="1143000"/>
          </a:xfrm>
        </p:spPr>
        <p:txBody>
          <a:bodyPr/>
          <a:lstStyle/>
          <a:p>
            <a:r>
              <a:rPr altLang="en-US" smtClean="0"/>
              <a:t>Math Corner-Thursday</a:t>
            </a:r>
          </a:p>
        </p:txBody>
      </p:sp>
      <p:sp>
        <p:nvSpPr>
          <p:cNvPr id="26627" name="Rectangle 3"/>
          <p:cNvSpPr>
            <a:spLocks noGrp="1"/>
          </p:cNvSpPr>
          <p:nvPr>
            <p:ph type="body" idx="4294967295"/>
          </p:nvPr>
        </p:nvSpPr>
        <p:spPr>
          <a:xfrm>
            <a:off x="2133600" y="990601"/>
            <a:ext cx="8229600" cy="4525963"/>
          </a:xfrm>
        </p:spPr>
        <p:txBody>
          <a:bodyPr/>
          <a:lstStyle/>
          <a:p>
            <a:pPr algn="ctr">
              <a:buFont typeface="Arial" charset="0"/>
              <a:buNone/>
              <a:defRPr/>
            </a:pPr>
            <a:r>
              <a:rPr lang="en-US" sz="3600" dirty="0">
                <a:latin typeface="Arial" charset="0"/>
                <a:cs typeface="Arial" charset="0"/>
              </a:rPr>
              <a:t>There are some goats, some ducks, some pigs and some chickens in the farm yard.  If you go outside you can see 22 legs.  What animals might you see?  Show your thinking</a:t>
            </a:r>
          </a:p>
          <a:p>
            <a:pPr marL="0" indent="0" algn="ctr" eaLnBrk="1" hangingPunct="1">
              <a:buNone/>
              <a:defRPr/>
            </a:pPr>
            <a:r>
              <a:rPr lang="en-US" sz="3600" b="1" u="sng" dirty="0">
                <a:solidFill>
                  <a:schemeClr val="bg1"/>
                </a:solidFill>
                <a:latin typeface="Arial Unicode MS" pitchFamily="34" charset="-128"/>
              </a:rPr>
              <a:t>Think Space!</a:t>
            </a:r>
          </a:p>
          <a:p>
            <a:pPr marL="0" indent="0" algn="ctr" eaLnBrk="1" hangingPunct="1">
              <a:buNone/>
              <a:defRPr/>
            </a:pPr>
            <a:r>
              <a:rPr lang="en-US" sz="3600" dirty="0">
                <a:solidFill>
                  <a:schemeClr val="bg1"/>
                </a:solidFill>
                <a:latin typeface="Arial Unicode MS" pitchFamily="34" charset="-128"/>
              </a:rPr>
              <a:t>The problem is 16 + 17.  Solve it as many different ways as you can using </a:t>
            </a:r>
            <a:r>
              <a:rPr lang="en-US" sz="3600" b="1" u="sng" dirty="0">
                <a:solidFill>
                  <a:schemeClr val="bg1"/>
                </a:solidFill>
                <a:latin typeface="Arial Unicode MS" pitchFamily="34" charset="-128"/>
              </a:rPr>
              <a:t>MENTAL MATH ONLY</a:t>
            </a:r>
            <a:r>
              <a:rPr lang="en-US" sz="3600" dirty="0">
                <a:solidFill>
                  <a:schemeClr val="bg1"/>
                </a:solidFill>
                <a:latin typeface="Arial Unicode MS" pitchFamily="34" charset="-128"/>
              </a:rPr>
              <a:t>. </a:t>
            </a:r>
            <a:r>
              <a:rPr lang="en-US" sz="3600" dirty="0">
                <a:latin typeface="Arial" charset="0"/>
                <a:cs typeface="Arial" charset="0"/>
              </a:rPr>
              <a:t>g.</a:t>
            </a:r>
          </a:p>
        </p:txBody>
      </p:sp>
    </p:spTree>
    <p:extLst>
      <p:ext uri="{BB962C8B-B14F-4D97-AF65-F5344CB8AC3E}">
        <p14:creationId xmlns:p14="http://schemas.microsoft.com/office/powerpoint/2010/main" val="3444789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a:xfrm>
            <a:off x="1981200" y="30163"/>
            <a:ext cx="8229600" cy="1143000"/>
          </a:xfrm>
        </p:spPr>
        <p:txBody>
          <a:bodyPr/>
          <a:lstStyle/>
          <a:p>
            <a:pPr eaLnBrk="1" hangingPunct="1"/>
            <a:r>
              <a:rPr altLang="en-US" smtClean="0"/>
              <a:t>Math Corner-Friday</a:t>
            </a:r>
          </a:p>
        </p:txBody>
      </p:sp>
      <p:sp>
        <p:nvSpPr>
          <p:cNvPr id="6147" name="Rectangle 3"/>
          <p:cNvSpPr>
            <a:spLocks noGrp="1"/>
          </p:cNvSpPr>
          <p:nvPr>
            <p:ph type="body" idx="4294967295"/>
          </p:nvPr>
        </p:nvSpPr>
        <p:spPr>
          <a:xfrm>
            <a:off x="1981200" y="914400"/>
            <a:ext cx="8229600" cy="4343400"/>
          </a:xfrm>
          <a:extLs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lnSpc>
                <a:spcPct val="90000"/>
              </a:lnSpc>
              <a:buFont typeface="Arial" charset="0"/>
              <a:buNone/>
              <a:defRPr/>
            </a:pPr>
            <a:r>
              <a:rPr lang="en-US" sz="3700" dirty="0">
                <a:latin typeface="Comic Sans MS" pitchFamily="66" charset="0"/>
                <a:cs typeface="Arial" charset="0"/>
              </a:rPr>
              <a:t>	</a:t>
            </a:r>
            <a:r>
              <a:rPr lang="en-US" sz="2800" dirty="0">
                <a:latin typeface="Comic Sans MS" pitchFamily="66" charset="0"/>
                <a:cs typeface="Arial" charset="0"/>
              </a:rPr>
              <a:t>At the ice cream store you can buy chocolate, vanilla and strawberry ice cream.  The store has two kinds of cones, sugar and regular.  How many different cones with one scoop could you buy? Show your answer with words, numbers or pictures.</a:t>
            </a:r>
          </a:p>
          <a:p>
            <a:pPr eaLnBrk="1" hangingPunct="1">
              <a:lnSpc>
                <a:spcPct val="90000"/>
              </a:lnSpc>
              <a:buFont typeface="Arial" charset="0"/>
              <a:buNone/>
              <a:defRPr/>
            </a:pPr>
            <a:endParaRPr lang="en-US" sz="2800" dirty="0">
              <a:latin typeface="Comic Sans MS" pitchFamily="66" charset="0"/>
              <a:cs typeface="Arial" charset="0"/>
            </a:endParaRPr>
          </a:p>
          <a:p>
            <a:pPr eaLnBrk="1" hangingPunct="1">
              <a:lnSpc>
                <a:spcPct val="90000"/>
              </a:lnSpc>
              <a:buFont typeface="Arial" charset="0"/>
              <a:buNone/>
              <a:defRPr/>
            </a:pPr>
            <a:endParaRPr lang="en-US" sz="2800" dirty="0">
              <a:latin typeface="Comic Sans MS" pitchFamily="66" charset="0"/>
              <a:cs typeface="Arial" charset="0"/>
            </a:endParaRPr>
          </a:p>
          <a:p>
            <a:pPr eaLnBrk="1" hangingPunct="1">
              <a:lnSpc>
                <a:spcPct val="90000"/>
              </a:lnSpc>
              <a:buFont typeface="Arial" charset="0"/>
              <a:buNone/>
              <a:defRPr/>
            </a:pPr>
            <a:endParaRPr lang="en-US" sz="2800" dirty="0">
              <a:latin typeface="Comic Sans MS" pitchFamily="66" charset="0"/>
              <a:cs typeface="Arial" charset="0"/>
            </a:endParaRPr>
          </a:p>
          <a:p>
            <a:pPr marL="0" indent="0" algn="ctr" eaLnBrk="1" hangingPunct="1">
              <a:buNone/>
              <a:defRPr/>
            </a:pPr>
            <a:r>
              <a:rPr lang="en-US" sz="2800" b="1" u="sng" dirty="0">
                <a:solidFill>
                  <a:schemeClr val="bg1"/>
                </a:solidFill>
                <a:latin typeface="Arial Unicode MS" pitchFamily="34" charset="-128"/>
              </a:rPr>
              <a:t>Think Space!</a:t>
            </a:r>
          </a:p>
          <a:p>
            <a:pPr marL="0" indent="0" algn="ctr" eaLnBrk="1" hangingPunct="1">
              <a:buNone/>
              <a:defRPr/>
            </a:pPr>
            <a:r>
              <a:rPr lang="en-US" sz="2800" dirty="0">
                <a:solidFill>
                  <a:schemeClr val="bg1"/>
                </a:solidFill>
                <a:latin typeface="Arial Unicode MS" pitchFamily="34" charset="-128"/>
              </a:rPr>
              <a:t>The problem is 12 + 11.  Solve it as many different ways as you can using </a:t>
            </a:r>
            <a:r>
              <a:rPr lang="en-US" sz="2800" b="1" u="sng" dirty="0">
                <a:solidFill>
                  <a:schemeClr val="bg1"/>
                </a:solidFill>
                <a:latin typeface="Arial Unicode MS" pitchFamily="34" charset="-128"/>
              </a:rPr>
              <a:t>MENTAL MATH ONLY</a:t>
            </a:r>
            <a:r>
              <a:rPr lang="en-US" sz="2800" dirty="0">
                <a:solidFill>
                  <a:schemeClr val="bg1"/>
                </a:solidFill>
                <a:latin typeface="Arial Unicode MS" pitchFamily="34" charset="-128"/>
              </a:rPr>
              <a:t>.</a:t>
            </a:r>
            <a:endParaRPr lang="en-US" sz="2800" dirty="0">
              <a:latin typeface="Comic Sans MS" pitchFamily="66" charset="0"/>
              <a:cs typeface="Arial" charset="0"/>
            </a:endParaRPr>
          </a:p>
        </p:txBody>
      </p:sp>
      <p:pic>
        <p:nvPicPr>
          <p:cNvPr id="14340" name="Picture 11" descr="C:\Documents and Settings\christinafreeman\Local Settings\Temporary Internet Files\Content.IE5\QAI89NSK\MP90040545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429000"/>
            <a:ext cx="17526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90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altLang="en-US" smtClean="0"/>
              <a:t>Math Corner-Monday</a:t>
            </a:r>
          </a:p>
        </p:txBody>
      </p:sp>
      <p:sp>
        <p:nvSpPr>
          <p:cNvPr id="5123" name="Content Placeholder 2"/>
          <p:cNvSpPr>
            <a:spLocks noGrp="1"/>
          </p:cNvSpPr>
          <p:nvPr>
            <p:ph idx="1"/>
          </p:nvPr>
        </p:nvSpPr>
        <p:spPr>
          <a:xfrm>
            <a:off x="2590800" y="1371600"/>
            <a:ext cx="7543800" cy="2209800"/>
          </a:xfrm>
        </p:spPr>
        <p:txBody>
          <a:bodyPr/>
          <a:lstStyle/>
          <a:p>
            <a:pPr marL="0" indent="0" algn="ctr">
              <a:buNone/>
            </a:pPr>
            <a:r>
              <a:rPr lang="en-US" altLang="en-US" sz="2800">
                <a:latin typeface="Arial Black" panose="020B0A04020102020204" pitchFamily="34" charset="0"/>
              </a:rPr>
              <a:t>Using the shapes your teacher has given you , create a Venn-Diagram and sort them.  You can use any rules of your choice for your Venn-Diagram.  Explain your Venn to a neighbor or the class.</a:t>
            </a: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214513-FA94-44B1-A7F3-2A5F8C86A1F3}"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
        <p:nvSpPr>
          <p:cNvPr id="7" name="Rectangle 6"/>
          <p:cNvSpPr/>
          <p:nvPr/>
        </p:nvSpPr>
        <p:spPr>
          <a:xfrm>
            <a:off x="2286000" y="4038600"/>
            <a:ext cx="7772400" cy="369332"/>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spTree>
    <p:extLst>
      <p:ext uri="{BB962C8B-B14F-4D97-AF65-F5344CB8AC3E}">
        <p14:creationId xmlns:p14="http://schemas.microsoft.com/office/powerpoint/2010/main" val="2196214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Week 5</a:t>
            </a:r>
            <a:endParaRPr lang="en-US" dirty="0"/>
          </a:p>
        </p:txBody>
      </p:sp>
      <p:sp>
        <p:nvSpPr>
          <p:cNvPr id="3" name="Subtitle 2"/>
          <p:cNvSpPr>
            <a:spLocks noGrp="1"/>
          </p:cNvSpPr>
          <p:nvPr>
            <p:ph type="subTitle" idx="1"/>
          </p:nvPr>
        </p:nvSpPr>
        <p:spPr/>
        <p:txBody>
          <a:bodyPr/>
          <a:lstStyle/>
          <a:p>
            <a:r>
              <a:rPr lang="en-US" dirty="0" smtClean="0"/>
              <a:t>Review</a:t>
            </a:r>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8D3FF-6B75-4BEA-9CDA-C54EBB9889F1}" type="slidenum">
              <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endParaRPr>
          </a:p>
        </p:txBody>
      </p:sp>
    </p:spTree>
    <p:extLst>
      <p:ext uri="{BB962C8B-B14F-4D97-AF65-F5344CB8AC3E}">
        <p14:creationId xmlns:p14="http://schemas.microsoft.com/office/powerpoint/2010/main" val="3738406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p:cNvSpPr>
          <p:nvPr>
            <p:ph type="title" idx="4294967295"/>
          </p:nvPr>
        </p:nvSpPr>
        <p:spPr>
          <a:xfrm>
            <a:off x="2057400" y="11113"/>
            <a:ext cx="8229600" cy="1143000"/>
          </a:xfrm>
        </p:spPr>
        <p:txBody>
          <a:bodyPr/>
          <a:lstStyle/>
          <a:p>
            <a:pPr eaLnBrk="1" hangingPunct="1"/>
            <a:r>
              <a:rPr altLang="en-US" dirty="0" smtClean="0"/>
              <a:t>Math Corner-Monday</a:t>
            </a:r>
          </a:p>
        </p:txBody>
      </p:sp>
      <p:sp>
        <p:nvSpPr>
          <p:cNvPr id="7171" name="Text Box 10"/>
          <p:cNvSpPr txBox="1">
            <a:spLocks noChangeArrowheads="1"/>
          </p:cNvSpPr>
          <p:nvPr/>
        </p:nvSpPr>
        <p:spPr bwMode="auto">
          <a:xfrm>
            <a:off x="4495800" y="5638801"/>
            <a:ext cx="3352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a:t>
            </a:r>
          </a:p>
        </p:txBody>
      </p:sp>
      <p:sp>
        <p:nvSpPr>
          <p:cNvPr id="7172" name="Text Box 21"/>
          <p:cNvSpPr txBox="1">
            <a:spLocks noChangeArrowheads="1"/>
          </p:cNvSpPr>
          <p:nvPr/>
        </p:nvSpPr>
        <p:spPr bwMode="auto">
          <a:xfrm>
            <a:off x="2005013" y="838200"/>
            <a:ext cx="7772400" cy="5632450"/>
          </a:xfrm>
          <a:prstGeom prst="rect">
            <a:avLst/>
          </a:prstGeom>
          <a:solidFill>
            <a:srgbClr val="16822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Solve this problem 2 ways.  There are 5 dogs.  How many legs are there?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en-US" sz="3600" b="0" i="0" u="none" strike="noStrike" kern="1200" cap="none" spc="0" normalizeH="0" baseline="0" noProof="0" dirty="0">
              <a:ln>
                <a:noFill/>
              </a:ln>
              <a:solidFill>
                <a:prstClr val="white"/>
              </a:solidFill>
              <a:effectLst/>
              <a:uLnTx/>
              <a:uFillTx/>
              <a:latin typeface="Arial Unicode MS" panose="020B0604020202020204" pitchFamily="34" charset="-128"/>
              <a:ea typeface="+mn-ea"/>
              <a:cs typeface="Arial" panose="020B0604020202020204"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en-US" sz="3600" b="0" i="0" u="none" strike="noStrike" kern="1200" cap="none" spc="0" normalizeH="0" baseline="0" noProof="0" dirty="0">
              <a:ln>
                <a:noFill/>
              </a:ln>
              <a:solidFill>
                <a:prstClr val="white"/>
              </a:solidFill>
              <a:effectLst/>
              <a:uLnTx/>
              <a:uFillTx/>
              <a:latin typeface="Arial Unicode MS" panose="020B0604020202020204" pitchFamily="34" charset="-128"/>
              <a:ea typeface="+mn-ea"/>
              <a:cs typeface="Arial" panose="020B0604020202020204"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en-US" sz="3600" b="0" i="0" u="none" strike="noStrike" kern="1200" cap="none" spc="0" normalizeH="0" baseline="0" noProof="0" dirty="0">
              <a:ln>
                <a:noFill/>
              </a:ln>
              <a:solidFill>
                <a:prstClr val="white"/>
              </a:solidFill>
              <a:effectLst/>
              <a:uLnTx/>
              <a:uFillTx/>
              <a:latin typeface="Arial Unicode MS" panose="020B0604020202020204" pitchFamily="34" charset="-128"/>
              <a:ea typeface="+mn-ea"/>
              <a:cs typeface="Arial" panose="020B0604020202020204"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3600" b="0" i="0" u="none" strike="noStrike" kern="1200" cap="none" spc="0" normalizeH="0" baseline="0" noProof="0" dirty="0">
                <a:ln>
                  <a:noFill/>
                </a:ln>
                <a:solidFill>
                  <a:prstClr val="white"/>
                </a:solidFill>
                <a:effectLst/>
                <a:uLnTx/>
                <a:uFillTx/>
                <a:latin typeface="Arial Unicode MS" panose="020B0604020202020204" pitchFamily="34" charset="-128"/>
                <a:ea typeface="+mn-ea"/>
                <a:cs typeface="Arial" panose="020B0604020202020204" pitchFamily="34" charset="0"/>
              </a:rPr>
              <a:t>Think Space!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3600" b="0" i="0" u="none" strike="noStrike" kern="1200" cap="none" spc="0" normalizeH="0" baseline="0" noProof="0" dirty="0">
                <a:ln>
                  <a:noFill/>
                </a:ln>
                <a:solidFill>
                  <a:prstClr val="white"/>
                </a:solidFill>
                <a:effectLst/>
                <a:uLnTx/>
                <a:uFillTx/>
                <a:latin typeface="Arial Unicode MS" panose="020B0604020202020204" pitchFamily="34" charset="-128"/>
                <a:ea typeface="+mn-ea"/>
                <a:cs typeface="Arial" panose="020B0604020202020204" pitchFamily="34" charset="0"/>
              </a:rPr>
              <a:t>The problem is 123 - 19.  Solve it as many different ways as you can using </a:t>
            </a:r>
            <a:r>
              <a:rPr kumimoji="0" lang="en-US" altLang="en-US" sz="3600" b="1" i="0" u="sng" strike="noStrike" kern="1200" cap="none" spc="0" normalizeH="0" baseline="0" noProof="0" dirty="0">
                <a:ln>
                  <a:noFill/>
                </a:ln>
                <a:solidFill>
                  <a:prstClr val="white"/>
                </a:solidFill>
                <a:effectLst/>
                <a:uLnTx/>
                <a:uFillTx/>
                <a:latin typeface="Arial Unicode MS" panose="020B0604020202020204" pitchFamily="34" charset="-128"/>
                <a:ea typeface="+mn-ea"/>
                <a:cs typeface="Arial" panose="020B0604020202020204" pitchFamily="34" charset="0"/>
              </a:rPr>
              <a:t>MENTAL MATH ONLY</a:t>
            </a:r>
            <a:r>
              <a:rPr kumimoji="0" lang="en-US" altLang="en-US" sz="3600" b="0" i="0" u="none" strike="noStrike" kern="1200" cap="none" spc="0" normalizeH="0" baseline="0" noProof="0" dirty="0">
                <a:ln>
                  <a:noFill/>
                </a:ln>
                <a:solidFill>
                  <a:prstClr val="white"/>
                </a:solidFill>
                <a:effectLst/>
                <a:uLnTx/>
                <a:uFillTx/>
                <a:latin typeface="Arial Unicode MS" panose="020B0604020202020204" pitchFamily="34" charset="-128"/>
                <a:ea typeface="+mn-ea"/>
                <a:cs typeface="Arial" panose="020B0604020202020204" pitchFamily="34" charset="0"/>
              </a:rPr>
              <a:t>.</a:t>
            </a:r>
            <a:endParaRPr kumimoji="0" lang="en-US" altLang="en-US"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7173" name="Picture 28" descr="C:\Documents and Settings\christinafreeman\Local Settings\Temporary Internet Files\Content.IE5\P77ZIAQS\MP900446598[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5263" y="1905000"/>
            <a:ext cx="165735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559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81200" y="274638"/>
            <a:ext cx="7924800" cy="411162"/>
          </a:xfrm>
        </p:spPr>
        <p:txBody>
          <a:bodyPr/>
          <a:lstStyle/>
          <a:p>
            <a:r>
              <a:rPr altLang="en-US" sz="3600" dirty="0" smtClean="0"/>
              <a:t>Open Response</a:t>
            </a:r>
            <a:endParaRPr altLang="en-US" sz="3600" dirty="0"/>
          </a:p>
        </p:txBody>
      </p:sp>
      <p:pic>
        <p:nvPicPr>
          <p:cNvPr id="9219"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565900" y="1298577"/>
            <a:ext cx="5410200" cy="2778123"/>
          </a:xfrm>
        </p:spPr>
      </p:pic>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0FC4DE-EAB2-442E-AD93-E6EADFB798C0}"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
        <p:nvSpPr>
          <p:cNvPr id="9223" name="Rectangle 7"/>
          <p:cNvSpPr>
            <a:spLocks noChangeArrowheads="1"/>
          </p:cNvSpPr>
          <p:nvPr/>
        </p:nvSpPr>
        <p:spPr bwMode="auto">
          <a:xfrm>
            <a:off x="482600" y="685800"/>
            <a:ext cx="59309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Times-Roman"/>
                <a:ea typeface="+mn-ea"/>
                <a:cs typeface="Arial" panose="020B0604020202020204" pitchFamily="34" charset="0"/>
              </a:rPr>
              <a:t>In an ice-skating contest each person skates two times. </a:t>
            </a:r>
            <a:r>
              <a:rPr kumimoji="0" lang="en-US" altLang="en-US" sz="2400" b="0" i="0" u="none" strike="noStrike" kern="1200" cap="none" spc="0" normalizeH="0" baseline="0" noProof="0" dirty="0" smtClean="0">
                <a:ln>
                  <a:noFill/>
                </a:ln>
                <a:solidFill>
                  <a:prstClr val="white"/>
                </a:solidFill>
                <a:effectLst/>
                <a:uLnTx/>
                <a:uFillTx/>
                <a:latin typeface="Times-Roman"/>
                <a:ea typeface="+mn-ea"/>
                <a:cs typeface="Arial" panose="020B0604020202020204" pitchFamily="34" charset="0"/>
              </a:rPr>
              <a:t>The </a:t>
            </a:r>
            <a:r>
              <a:rPr kumimoji="0" lang="en-US" altLang="en-US" sz="2400" b="0" i="0" u="none" strike="noStrike" kern="1200" cap="none" spc="0" normalizeH="0" baseline="0" noProof="0" dirty="0">
                <a:ln>
                  <a:noFill/>
                </a:ln>
                <a:solidFill>
                  <a:prstClr val="white"/>
                </a:solidFill>
                <a:effectLst/>
                <a:uLnTx/>
                <a:uFillTx/>
                <a:latin typeface="Times-Roman"/>
                <a:ea typeface="+mn-ea"/>
                <a:cs typeface="Arial" panose="020B0604020202020204" pitchFamily="34" charset="0"/>
              </a:rPr>
              <a:t>ice skater who scores the most total points wins.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1" i="0" u="none" strike="noStrike" kern="1200" cap="none" spc="0" normalizeH="0" baseline="0" noProof="0" dirty="0">
                <a:ln>
                  <a:noFill/>
                </a:ln>
                <a:solidFill>
                  <a:prstClr val="white"/>
                </a:solidFill>
                <a:effectLst/>
                <a:uLnTx/>
                <a:uFillTx/>
                <a:latin typeface="Times-Bold"/>
                <a:ea typeface="+mn-ea"/>
                <a:cs typeface="Arial" panose="020B0604020202020204" pitchFamily="34" charset="0"/>
              </a:rPr>
              <a:t>Part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Times-Roman"/>
                <a:ea typeface="+mn-ea"/>
                <a:cs typeface="Arial" panose="020B0604020202020204" pitchFamily="34" charset="0"/>
              </a:rPr>
              <a:t>Who scored the most points for the first skate?     </a:t>
            </a:r>
            <a:r>
              <a:rPr kumimoji="0" lang="en-US" altLang="en-US" sz="2400" b="0" i="0" u="none" strike="noStrike" kern="1200" cap="none" spc="0" normalizeH="0" baseline="0" noProof="0" dirty="0" smtClean="0">
                <a:ln>
                  <a:noFill/>
                </a:ln>
                <a:solidFill>
                  <a:prstClr val="white"/>
                </a:solidFill>
                <a:effectLst/>
                <a:uLnTx/>
                <a:uFillTx/>
                <a:latin typeface="Times-Roman"/>
                <a:ea typeface="+mn-ea"/>
                <a:cs typeface="Arial" panose="020B0604020202020204" pitchFamily="34" charset="0"/>
              </a:rPr>
              <a:t>Show </a:t>
            </a:r>
            <a:r>
              <a:rPr kumimoji="0" lang="en-US" altLang="en-US" sz="2400" b="0" i="0" u="none" strike="noStrike" kern="1200" cap="none" spc="0" normalizeH="0" baseline="0" noProof="0" dirty="0">
                <a:ln>
                  <a:noFill/>
                </a:ln>
                <a:solidFill>
                  <a:prstClr val="white"/>
                </a:solidFill>
                <a:effectLst/>
                <a:uLnTx/>
                <a:uFillTx/>
                <a:latin typeface="Times-Roman"/>
                <a:ea typeface="+mn-ea"/>
                <a:cs typeface="Arial" panose="020B0604020202020204" pitchFamily="34" charset="0"/>
              </a:rPr>
              <a:t>your work.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1" i="0" u="none" strike="noStrike" kern="1200" cap="none" spc="0" normalizeH="0" baseline="0" noProof="0" dirty="0">
                <a:ln>
                  <a:noFill/>
                </a:ln>
                <a:solidFill>
                  <a:prstClr val="white"/>
                </a:solidFill>
                <a:effectLst/>
                <a:uLnTx/>
                <a:uFillTx/>
                <a:latin typeface="Times-Bold"/>
                <a:ea typeface="+mn-ea"/>
                <a:cs typeface="Arial" panose="020B0604020202020204" pitchFamily="34" charset="0"/>
              </a:rPr>
              <a:t>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Times-Roman"/>
                <a:ea typeface="+mn-ea"/>
                <a:cs typeface="Arial" panose="020B0604020202020204" pitchFamily="34" charset="0"/>
              </a:rPr>
              <a:t>Who scored the most points for the second skate? Show your work.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1" i="0" u="none" strike="noStrike" kern="1200" cap="none" spc="0" normalizeH="0" baseline="0" noProof="0" dirty="0">
                <a:ln>
                  <a:noFill/>
                </a:ln>
                <a:solidFill>
                  <a:prstClr val="white"/>
                </a:solidFill>
                <a:effectLst/>
                <a:uLnTx/>
                <a:uFillTx/>
                <a:latin typeface="Times-Bold"/>
                <a:ea typeface="+mn-ea"/>
                <a:cs typeface="Arial" panose="020B0604020202020204" pitchFamily="34" charset="0"/>
              </a:rPr>
              <a:t>Part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Times-Roman"/>
                <a:ea typeface="+mn-ea"/>
                <a:cs typeface="Arial" panose="020B0604020202020204" pitchFamily="34" charset="0"/>
              </a:rPr>
              <a:t>Who had the most total number of points? Show your work.</a:t>
            </a:r>
            <a:endParaRPr kumimoji="0" lang="en-US" alt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10810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a:xfrm>
            <a:off x="1981200" y="76200"/>
            <a:ext cx="8229600" cy="1143000"/>
          </a:xfrm>
        </p:spPr>
        <p:txBody>
          <a:bodyPr/>
          <a:lstStyle/>
          <a:p>
            <a:r>
              <a:rPr altLang="en-US" smtClean="0"/>
              <a:t>Math Corner- Wednesday</a:t>
            </a:r>
          </a:p>
        </p:txBody>
      </p:sp>
      <p:sp>
        <p:nvSpPr>
          <p:cNvPr id="29699" name="Rectangle 3"/>
          <p:cNvSpPr>
            <a:spLocks noGrp="1"/>
          </p:cNvSpPr>
          <p:nvPr>
            <p:ph type="body" idx="4294967295"/>
          </p:nvPr>
        </p:nvSpPr>
        <p:spPr>
          <a:xfrm>
            <a:off x="1676400" y="990601"/>
            <a:ext cx="8229600" cy="4525963"/>
          </a:xfrm>
        </p:spPr>
        <p:txBody>
          <a:bodyPr/>
          <a:lstStyle/>
          <a:p>
            <a:pPr>
              <a:buFont typeface="Arial" charset="0"/>
              <a:buNone/>
              <a:defRPr/>
            </a:pPr>
            <a:r>
              <a:rPr lang="en-US" sz="4400" dirty="0">
                <a:solidFill>
                  <a:schemeClr val="bg1"/>
                </a:solidFill>
                <a:latin typeface="Arial" charset="0"/>
              </a:rPr>
              <a:t>	</a:t>
            </a:r>
            <a:r>
              <a:rPr lang="en-US" sz="2800" dirty="0">
                <a:solidFill>
                  <a:schemeClr val="bg1"/>
                </a:solidFill>
                <a:latin typeface="Arial" charset="0"/>
              </a:rPr>
              <a:t>Mr. </a:t>
            </a:r>
            <a:r>
              <a:rPr lang="en-US" sz="2800" dirty="0" smtClean="0">
                <a:solidFill>
                  <a:schemeClr val="bg1"/>
                </a:solidFill>
                <a:latin typeface="Arial" charset="0"/>
              </a:rPr>
              <a:t>Young </a:t>
            </a:r>
            <a:r>
              <a:rPr lang="en-US" sz="2800" dirty="0">
                <a:solidFill>
                  <a:schemeClr val="bg1"/>
                </a:solidFill>
                <a:latin typeface="Arial" charset="0"/>
              </a:rPr>
              <a:t>planted 5 rows of tomatoes.  There are 4 tomato plants in each row.  </a:t>
            </a:r>
          </a:p>
          <a:p>
            <a:pPr marL="514350" indent="-514350">
              <a:buFont typeface="Arial" charset="0"/>
              <a:buAutoNum type="arabicPeriod"/>
              <a:defRPr/>
            </a:pPr>
            <a:r>
              <a:rPr lang="en-US" sz="2800" dirty="0">
                <a:solidFill>
                  <a:schemeClr val="bg1"/>
                </a:solidFill>
                <a:latin typeface="Arial" charset="0"/>
              </a:rPr>
              <a:t>How many tomatoes did Mr. </a:t>
            </a:r>
            <a:r>
              <a:rPr lang="en-US" sz="2800" dirty="0" smtClean="0">
                <a:solidFill>
                  <a:schemeClr val="bg1"/>
                </a:solidFill>
                <a:latin typeface="Arial" charset="0"/>
              </a:rPr>
              <a:t>Young </a:t>
            </a:r>
            <a:r>
              <a:rPr lang="en-US" sz="2800" dirty="0">
                <a:solidFill>
                  <a:schemeClr val="bg1"/>
                </a:solidFill>
                <a:latin typeface="Arial" charset="0"/>
              </a:rPr>
              <a:t>plant in all?  </a:t>
            </a:r>
          </a:p>
          <a:p>
            <a:pPr marL="514350" indent="-514350">
              <a:buFont typeface="Arial" charset="0"/>
              <a:buAutoNum type="arabicPeriod"/>
              <a:defRPr/>
            </a:pPr>
            <a:r>
              <a:rPr lang="en-US" sz="2800" dirty="0">
                <a:solidFill>
                  <a:schemeClr val="bg1"/>
                </a:solidFill>
                <a:latin typeface="Arial" charset="0"/>
              </a:rPr>
              <a:t>How many more would he need to plant to reach his goal of 115 tomatoes?</a:t>
            </a:r>
          </a:p>
          <a:p>
            <a:pPr marL="0" indent="0">
              <a:buNone/>
              <a:defRPr/>
            </a:pPr>
            <a:r>
              <a:rPr lang="en-US" sz="2800" dirty="0">
                <a:solidFill>
                  <a:schemeClr val="bg1"/>
                </a:solidFill>
                <a:latin typeface="Arial" charset="0"/>
              </a:rPr>
              <a:t>Solve with pictures, numbers, and words.</a:t>
            </a:r>
          </a:p>
          <a:p>
            <a:pPr>
              <a:buFont typeface="Arial" charset="0"/>
              <a:buNone/>
              <a:defRPr/>
            </a:pPr>
            <a:endParaRPr lang="en-US" sz="2800" dirty="0">
              <a:solidFill>
                <a:schemeClr val="bg1"/>
              </a:solidFill>
              <a:latin typeface="Arial" charset="0"/>
            </a:endParaRPr>
          </a:p>
          <a:p>
            <a:pPr marL="0" indent="0" algn="ctr">
              <a:buNone/>
              <a:defRPr/>
            </a:pPr>
            <a:r>
              <a:rPr lang="en-US" sz="2800" dirty="0" smtClean="0">
                <a:solidFill>
                  <a:schemeClr val="bg1"/>
                </a:solidFill>
                <a:latin typeface="Arial Unicode MS" pitchFamily="34" charset="-128"/>
              </a:rPr>
              <a:t> </a:t>
            </a:r>
            <a:endParaRPr lang="en-US" sz="2800" dirty="0"/>
          </a:p>
          <a:p>
            <a:pPr>
              <a:buFont typeface="Arial" charset="0"/>
              <a:buNone/>
              <a:defRPr/>
            </a:pPr>
            <a:endParaRPr lang="en-US" sz="2800" dirty="0">
              <a:solidFill>
                <a:schemeClr val="bg1"/>
              </a:solidFill>
              <a:latin typeface="Arial" charset="0"/>
            </a:endParaRPr>
          </a:p>
          <a:p>
            <a:pPr>
              <a:buFont typeface="Arial" charset="0"/>
              <a:buNone/>
              <a:defRPr/>
            </a:pPr>
            <a:endParaRPr lang="en-US" sz="2800" dirty="0">
              <a:solidFill>
                <a:schemeClr val="bg1"/>
              </a:solidFill>
              <a:latin typeface="Arial" charset="0"/>
            </a:endParaRPr>
          </a:p>
          <a:p>
            <a:pPr>
              <a:buFont typeface="Arial" charset="0"/>
              <a:buNone/>
              <a:defRPr/>
            </a:pPr>
            <a:endParaRPr lang="en-US" sz="2800" dirty="0">
              <a:solidFill>
                <a:schemeClr val="bg1"/>
              </a:solidFill>
              <a:latin typeface="Arial" charset="0"/>
            </a:endParaRPr>
          </a:p>
        </p:txBody>
      </p:sp>
      <p:pic>
        <p:nvPicPr>
          <p:cNvPr id="10244" name="Picture 4" descr="C:\Documents and Settings\christinafreeman\Local Settings\Temporary Internet Files\Content.IE5\FUL81D01\MC90043690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5825" y="32766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2115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p:txBody>
          <a:bodyPr/>
          <a:lstStyle/>
          <a:p>
            <a:r>
              <a:rPr altLang="en-US" smtClean="0"/>
              <a:t>Math Corner-Thursday</a:t>
            </a:r>
          </a:p>
        </p:txBody>
      </p:sp>
      <p:sp>
        <p:nvSpPr>
          <p:cNvPr id="26627" name="Rectangle 3"/>
          <p:cNvSpPr>
            <a:spLocks noGrp="1"/>
          </p:cNvSpPr>
          <p:nvPr>
            <p:ph type="body" idx="4294967295"/>
          </p:nvPr>
        </p:nvSpPr>
        <p:spPr>
          <a:xfrm>
            <a:off x="1562100" y="990601"/>
            <a:ext cx="7315200" cy="4525963"/>
          </a:xfrm>
        </p:spPr>
        <p:txBody>
          <a:bodyPr/>
          <a:lstStyle/>
          <a:p>
            <a:pPr marL="0" indent="0">
              <a:buNone/>
              <a:defRPr/>
            </a:pPr>
            <a:endParaRPr lang="en-US" sz="2800" dirty="0">
              <a:latin typeface="Arial" charset="0"/>
            </a:endParaRPr>
          </a:p>
          <a:p>
            <a:pPr marL="742950" indent="-742950">
              <a:buFont typeface="Arial" charset="0"/>
              <a:buAutoNum type="arabicPeriod"/>
              <a:defRPr/>
            </a:pPr>
            <a:r>
              <a:rPr lang="en-US" sz="2800" dirty="0">
                <a:latin typeface="Arial" charset="0"/>
              </a:rPr>
              <a:t>Using REPEATED ADDITION,  tell how many girl feet there are in your class.</a:t>
            </a:r>
          </a:p>
          <a:p>
            <a:pPr marL="742950" indent="-742950">
              <a:buFont typeface="Arial" charset="0"/>
              <a:buAutoNum type="arabicPeriod"/>
              <a:defRPr/>
            </a:pPr>
            <a:r>
              <a:rPr lang="en-US" sz="2800" dirty="0">
                <a:latin typeface="Arial" charset="0"/>
              </a:rPr>
              <a:t>What is the DIFFERENCE between girl feet and boy feet in your class?</a:t>
            </a:r>
          </a:p>
          <a:p>
            <a:pPr marL="742950" indent="-742950">
              <a:buFont typeface="Arial" charset="0"/>
              <a:buAutoNum type="arabicPeriod"/>
              <a:defRPr/>
            </a:pPr>
            <a:endParaRPr lang="en-US" sz="2800" dirty="0">
              <a:latin typeface="Arial" charset="0"/>
            </a:endParaRPr>
          </a:p>
          <a:p>
            <a:pPr marL="742950" indent="-742950">
              <a:buFont typeface="Arial" charset="0"/>
              <a:buAutoNum type="arabicPeriod"/>
              <a:defRPr/>
            </a:pPr>
            <a:endParaRPr lang="en-US" sz="2800" dirty="0">
              <a:latin typeface="Arial" charset="0"/>
            </a:endParaRPr>
          </a:p>
          <a:p>
            <a:pPr marL="0" indent="0" algn="ctr">
              <a:buNone/>
              <a:defRPr/>
            </a:pPr>
            <a:r>
              <a:rPr lang="en-US" sz="2800" dirty="0" smtClean="0">
                <a:solidFill>
                  <a:schemeClr val="bg1"/>
                </a:solidFill>
                <a:latin typeface="Arial Unicode MS" pitchFamily="34" charset="-128"/>
              </a:rPr>
              <a:t> </a:t>
            </a:r>
            <a:endParaRPr lang="en-US" sz="2800" dirty="0">
              <a:latin typeface="Arial" charset="0"/>
            </a:endParaRPr>
          </a:p>
        </p:txBody>
      </p:sp>
      <p:pic>
        <p:nvPicPr>
          <p:cNvPr id="12292" name="Picture 5" descr="C:\Documents and Settings\christinafreeman\Local Settings\Temporary Internet Files\Content.IE5\YJ28R396\MP90043051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9200" y="2193925"/>
            <a:ext cx="167163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58156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altLang="en-US" smtClean="0"/>
              <a:t>Math Corner-Friday</a:t>
            </a:r>
          </a:p>
        </p:txBody>
      </p:sp>
      <p:sp>
        <p:nvSpPr>
          <p:cNvPr id="14339" name="Rectangle 3"/>
          <p:cNvSpPr>
            <a:spLocks noGrp="1"/>
          </p:cNvSpPr>
          <p:nvPr>
            <p:ph type="body" idx="4294967295"/>
          </p:nvPr>
        </p:nvSpPr>
        <p:spPr>
          <a:xfrm>
            <a:off x="1981200" y="1371600"/>
            <a:ext cx="8229600" cy="4343400"/>
          </a:xfrm>
          <a:noFill/>
          <a:extLs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buFont typeface="Arial" panose="020B0604020202020204" pitchFamily="34" charset="0"/>
              <a:buNone/>
            </a:pPr>
            <a:r>
              <a:rPr lang="en-US" altLang="en-US" sz="2400" dirty="0">
                <a:latin typeface="Comic Sans MS" panose="030F0702030302020204" pitchFamily="66" charset="0"/>
              </a:rPr>
              <a:t>Solve with an </a:t>
            </a:r>
            <a:r>
              <a:rPr lang="en-US" altLang="en-US" sz="2400" b="1" u="sng" dirty="0">
                <a:latin typeface="Comic Sans MS" panose="030F0702030302020204" pitchFamily="66" charset="0"/>
              </a:rPr>
              <a:t>array</a:t>
            </a:r>
            <a:r>
              <a:rPr lang="en-US" altLang="en-US" sz="2400" dirty="0">
                <a:latin typeface="Comic Sans MS" panose="030F0702030302020204" pitchFamily="66" charset="0"/>
              </a:rPr>
              <a:t> and a number sentence.  </a:t>
            </a:r>
          </a:p>
          <a:p>
            <a:pPr eaLnBrk="1" hangingPunct="1">
              <a:buFont typeface="Arial" panose="020B0604020202020204" pitchFamily="34" charset="0"/>
              <a:buNone/>
            </a:pPr>
            <a:r>
              <a:rPr lang="en-US" altLang="en-US" sz="2400" dirty="0">
                <a:latin typeface="Comic Sans MS" panose="030F0702030302020204" pitchFamily="66" charset="0"/>
              </a:rPr>
              <a:t>There are six rows of canned peas.  There are four cans in each row.  How many cans are there in all?  </a:t>
            </a:r>
          </a:p>
          <a:p>
            <a:pPr eaLnBrk="1" hangingPunct="1">
              <a:buFont typeface="Arial" panose="020B0604020202020204" pitchFamily="34" charset="0"/>
              <a:buNone/>
            </a:pPr>
            <a:endParaRPr lang="en-US" altLang="en-US" sz="2400" dirty="0">
              <a:latin typeface="Comic Sans MS" panose="030F0702030302020204" pitchFamily="66" charset="0"/>
            </a:endParaRPr>
          </a:p>
          <a:p>
            <a:pPr eaLnBrk="1" hangingPunct="1">
              <a:buFont typeface="Arial" panose="020B0604020202020204" pitchFamily="34" charset="0"/>
              <a:buNone/>
            </a:pPr>
            <a:endParaRPr lang="en-US" altLang="en-US" sz="2400" dirty="0">
              <a:latin typeface="Comic Sans MS" panose="030F0702030302020204" pitchFamily="66" charset="0"/>
            </a:endParaRPr>
          </a:p>
          <a:p>
            <a:pPr eaLnBrk="1" hangingPunct="1">
              <a:buFont typeface="Arial" panose="020B0604020202020204" pitchFamily="34" charset="0"/>
              <a:buNone/>
            </a:pPr>
            <a:endParaRPr lang="en-US" altLang="en-US" sz="2400" dirty="0">
              <a:latin typeface="Comic Sans MS" panose="030F0702030302020204" pitchFamily="66" charset="0"/>
            </a:endParaRPr>
          </a:p>
          <a:p>
            <a:pPr eaLnBrk="1" hangingPunct="1">
              <a:buFont typeface="Arial" panose="020B0604020202020204" pitchFamily="34" charset="0"/>
              <a:buNone/>
            </a:pPr>
            <a:endParaRPr lang="en-US" altLang="en-US" sz="2400" dirty="0">
              <a:latin typeface="Comic Sans MS" panose="030F0702030302020204" pitchFamily="66" charset="0"/>
            </a:endParaRPr>
          </a:p>
          <a:p>
            <a:pPr algn="ctr" eaLnBrk="1" hangingPunct="1">
              <a:buFont typeface="Arial" panose="020B0604020202020204" pitchFamily="34" charset="0"/>
              <a:buNone/>
            </a:pPr>
            <a:endParaRPr lang="en-US" altLang="en-US" sz="2400" dirty="0">
              <a:latin typeface="Comic Sans MS" panose="030F0702030302020204" pitchFamily="66" charset="0"/>
            </a:endParaRPr>
          </a:p>
        </p:txBody>
      </p:sp>
      <p:pic>
        <p:nvPicPr>
          <p:cNvPr id="14340" name="Picture 12" descr="C:\Documents and Settings\christinafreeman\Local Settings\Temporary Internet Files\Content.IE5\YC7BHWU4\MC90030007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8589" y="2667001"/>
            <a:ext cx="1766887"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425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76200"/>
            <a:ext cx="8229600" cy="1143000"/>
          </a:xfrm>
        </p:spPr>
        <p:txBody>
          <a:bodyPr/>
          <a:lstStyle/>
          <a:p>
            <a:r>
              <a:rPr altLang="en-US" smtClean="0"/>
              <a:t>Math Corner-Tuesday</a:t>
            </a:r>
          </a:p>
        </p:txBody>
      </p:sp>
      <p:sp>
        <p:nvSpPr>
          <p:cNvPr id="3" name="Content Placeholder 2"/>
          <p:cNvSpPr>
            <a:spLocks noGrp="1"/>
          </p:cNvSpPr>
          <p:nvPr>
            <p:ph idx="1"/>
          </p:nvPr>
        </p:nvSpPr>
        <p:spPr>
          <a:xfrm>
            <a:off x="1041400" y="990601"/>
            <a:ext cx="10388600" cy="4525963"/>
          </a:xfrm>
        </p:spPr>
        <p:txBody>
          <a:bodyPr/>
          <a:lstStyle/>
          <a:p>
            <a:pPr marL="0" indent="0">
              <a:buNone/>
              <a:defRPr/>
            </a:pPr>
            <a:r>
              <a:rPr lang="en-US" sz="2400" i="1" dirty="0" smtClean="0">
                <a:latin typeface="Bookman Old Style" pitchFamily="18" charset="0"/>
              </a:rPr>
              <a:t>1.  </a:t>
            </a:r>
            <a:r>
              <a:rPr lang="en-US" sz="2400" dirty="0" smtClean="0">
                <a:latin typeface="Bookman Old Style" pitchFamily="18" charset="0"/>
              </a:rPr>
              <a:t>What </a:t>
            </a:r>
            <a:r>
              <a:rPr lang="en-US" sz="2400" dirty="0">
                <a:latin typeface="Bookman Old Style" pitchFamily="18" charset="0"/>
              </a:rPr>
              <a:t>are the properties of a quadrilateral?  Can you name at least two quadrilaterals?</a:t>
            </a:r>
          </a:p>
          <a:p>
            <a:pPr marL="514350" indent="-514350">
              <a:buFont typeface="Arial" charset="0"/>
              <a:buAutoNum type="arabicPeriod"/>
              <a:defRPr/>
            </a:pPr>
            <a:r>
              <a:rPr lang="en-US" sz="2400" dirty="0">
                <a:latin typeface="Bookman Old Style" pitchFamily="18" charset="0"/>
              </a:rPr>
              <a:t>Draw and label a SQUARE.  Name at least three things at home or school that </a:t>
            </a:r>
            <a:r>
              <a:rPr lang="en-US" sz="2400" dirty="0" smtClean="0">
                <a:latin typeface="Bookman Old Style" pitchFamily="18" charset="0"/>
              </a:rPr>
              <a:t>are </a:t>
            </a:r>
            <a:r>
              <a:rPr lang="en-US" sz="2400" dirty="0">
                <a:latin typeface="Bookman Old Style" pitchFamily="18" charset="0"/>
              </a:rPr>
              <a:t>this shape. </a:t>
            </a:r>
          </a:p>
          <a:p>
            <a:pPr marL="514350" indent="-514350">
              <a:buFont typeface="Arial" charset="0"/>
              <a:buAutoNum type="arabicPeriod"/>
              <a:defRPr/>
            </a:pPr>
            <a:r>
              <a:rPr lang="en-US" sz="2400" dirty="0">
                <a:latin typeface="Bookman Old Style" pitchFamily="18" charset="0"/>
              </a:rPr>
              <a:t>Draw and label a RECTANGLE.  Name at least three things at home or school that </a:t>
            </a:r>
            <a:r>
              <a:rPr lang="en-US" sz="2400" dirty="0" smtClean="0">
                <a:latin typeface="Bookman Old Style" pitchFamily="18" charset="0"/>
              </a:rPr>
              <a:t>are </a:t>
            </a:r>
            <a:r>
              <a:rPr lang="en-US" sz="2400" dirty="0">
                <a:latin typeface="Bookman Old Style" pitchFamily="18" charset="0"/>
              </a:rPr>
              <a:t>this shape.</a:t>
            </a:r>
          </a:p>
          <a:p>
            <a:pPr marL="514350" indent="-514350">
              <a:buFont typeface="Arial" charset="0"/>
              <a:buAutoNum type="arabicPeriod"/>
              <a:defRPr/>
            </a:pPr>
            <a:endParaRPr lang="en-US" sz="2400" dirty="0">
              <a:latin typeface="Bookman Old Style" pitchFamily="18" charset="0"/>
            </a:endParaRPr>
          </a:p>
          <a:p>
            <a:pPr marL="0" indent="0">
              <a:buNone/>
              <a:defRPr/>
            </a:pPr>
            <a:r>
              <a:rPr lang="en-US" sz="2400" dirty="0" smtClean="0">
                <a:latin typeface="Bookman Old Style" pitchFamily="18" charset="0"/>
              </a:rPr>
              <a:t>CHALLENGE!  </a:t>
            </a:r>
          </a:p>
          <a:p>
            <a:pPr marL="0" indent="0">
              <a:buNone/>
              <a:defRPr/>
            </a:pPr>
            <a:r>
              <a:rPr lang="en-US" sz="2400" dirty="0" smtClean="0">
                <a:latin typeface="Bookman Old Style" pitchFamily="18" charset="0"/>
              </a:rPr>
              <a:t>Think of other quadrilaterals that are NOT squares or rectangles.  Name them and draw them!</a:t>
            </a:r>
            <a:endParaRPr lang="en-US" sz="2400" dirty="0">
              <a:latin typeface="Bookman Old Style" pitchFamily="18" charset="0"/>
            </a:endParaRP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66D47E6-EEB0-46CB-8092-72364319DC2D}"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
        <p:nvSpPr>
          <p:cNvPr id="7" name="Rectangle 6"/>
          <p:cNvSpPr/>
          <p:nvPr/>
        </p:nvSpPr>
        <p:spPr>
          <a:xfrm>
            <a:off x="1879600" y="5029200"/>
            <a:ext cx="8382000" cy="323165"/>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5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spTree>
    <p:extLst>
      <p:ext uri="{BB962C8B-B14F-4D97-AF65-F5344CB8AC3E}">
        <p14:creationId xmlns:p14="http://schemas.microsoft.com/office/powerpoint/2010/main" val="1764608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Response</a:t>
            </a:r>
            <a:endParaRPr lang="en-US" dirty="0"/>
          </a:p>
        </p:txBody>
      </p:sp>
      <p:sp>
        <p:nvSpPr>
          <p:cNvPr id="3" name="Content Placeholder 2"/>
          <p:cNvSpPr>
            <a:spLocks noGrp="1"/>
          </p:cNvSpPr>
          <p:nvPr>
            <p:ph idx="1"/>
          </p:nvPr>
        </p:nvSpPr>
        <p:spPr>
          <a:xfrm>
            <a:off x="609600" y="1203325"/>
            <a:ext cx="10972800" cy="4525963"/>
          </a:xfrm>
        </p:spPr>
        <p:txBody>
          <a:bodyPr/>
          <a:lstStyle/>
          <a:p>
            <a:pPr marL="0" indent="0">
              <a:buNone/>
            </a:pPr>
            <a:r>
              <a:rPr lang="en-US" sz="2800" b="0" i="0" u="none" strike="noStrike" baseline="0" dirty="0" smtClean="0">
                <a:latin typeface="Times-Roman"/>
              </a:rPr>
              <a:t>Rachel is saving coins. She has 8 dimes, 3 quarters                                                  and 12 nickels.</a:t>
            </a:r>
          </a:p>
          <a:p>
            <a:pPr marL="0" indent="0">
              <a:buNone/>
            </a:pPr>
            <a:r>
              <a:rPr lang="en-US" sz="2800" b="1" i="0" u="none" strike="noStrike" baseline="0" dirty="0" smtClean="0">
                <a:latin typeface="Times-Bold"/>
              </a:rPr>
              <a:t>Part A</a:t>
            </a:r>
          </a:p>
          <a:p>
            <a:pPr marL="0" indent="0">
              <a:buNone/>
            </a:pPr>
            <a:r>
              <a:rPr lang="en-US" sz="2800" b="0" i="0" u="none" strike="noStrike" baseline="0" dirty="0" smtClean="0">
                <a:latin typeface="Times-Roman"/>
              </a:rPr>
              <a:t>How many cents does Rachel have in nickels? Show your work.</a:t>
            </a:r>
          </a:p>
          <a:p>
            <a:pPr marL="0" indent="0">
              <a:buNone/>
            </a:pPr>
            <a:r>
              <a:rPr lang="en-US" sz="2800" b="1" i="0" u="none" strike="noStrike" baseline="0" dirty="0" smtClean="0">
                <a:latin typeface="Times-Bold"/>
              </a:rPr>
              <a:t>Part B</a:t>
            </a:r>
          </a:p>
          <a:p>
            <a:pPr marL="0" indent="0">
              <a:buNone/>
            </a:pPr>
            <a:r>
              <a:rPr lang="en-US" sz="2800" b="0" i="0" u="none" strike="noStrike" baseline="0" dirty="0" smtClean="0">
                <a:latin typeface="Times-Roman"/>
              </a:rPr>
              <a:t>How many cents does Rachel have in dimes? Show your work.</a:t>
            </a:r>
          </a:p>
          <a:p>
            <a:pPr marL="0" indent="0">
              <a:buNone/>
            </a:pPr>
            <a:r>
              <a:rPr lang="en-US" sz="2800" b="1" i="0" u="none" strike="noStrike" baseline="0" dirty="0" smtClean="0">
                <a:latin typeface="Times-Bold"/>
              </a:rPr>
              <a:t>Part C</a:t>
            </a:r>
          </a:p>
          <a:p>
            <a:pPr marL="0" indent="0">
              <a:buNone/>
            </a:pPr>
            <a:r>
              <a:rPr lang="en-US" sz="2800" b="0" i="0" u="none" strike="noStrike" baseline="0" dirty="0" smtClean="0">
                <a:latin typeface="Times-Roman"/>
              </a:rPr>
              <a:t>How many cents does Rachel have in quarters? Show your work.</a:t>
            </a:r>
          </a:p>
          <a:p>
            <a:pPr marL="0" indent="0">
              <a:buNone/>
            </a:pPr>
            <a:r>
              <a:rPr lang="en-US" sz="2800" b="1" i="0" u="none" strike="noStrike" baseline="0" dirty="0" smtClean="0">
                <a:latin typeface="Times-Bold"/>
              </a:rPr>
              <a:t>Part D</a:t>
            </a:r>
          </a:p>
          <a:p>
            <a:pPr marL="0" indent="0">
              <a:buNone/>
            </a:pPr>
            <a:r>
              <a:rPr lang="en-US" sz="2800" b="0" i="0" u="none" strike="noStrike" baseline="0" dirty="0" smtClean="0">
                <a:latin typeface="Times-Roman"/>
              </a:rPr>
              <a:t>How many cents does Rachel have all together? Show your work.</a:t>
            </a:r>
            <a:endParaRPr lang="en-US" sz="2800"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CD2319-946C-4AE8-9981-1852B661B29B}"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pic>
        <p:nvPicPr>
          <p:cNvPr id="7" name="Picture 6"/>
          <p:cNvPicPr>
            <a:picLocks noChangeAspect="1"/>
          </p:cNvPicPr>
          <p:nvPr/>
        </p:nvPicPr>
        <p:blipFill>
          <a:blip r:embed="rId2"/>
          <a:stretch>
            <a:fillRect/>
          </a:stretch>
        </p:blipFill>
        <p:spPr>
          <a:xfrm>
            <a:off x="9459912" y="274638"/>
            <a:ext cx="2466975" cy="1857375"/>
          </a:xfrm>
          <a:prstGeom prst="rect">
            <a:avLst/>
          </a:prstGeom>
        </p:spPr>
      </p:pic>
    </p:spTree>
    <p:extLst>
      <p:ext uri="{BB962C8B-B14F-4D97-AF65-F5344CB8AC3E}">
        <p14:creationId xmlns:p14="http://schemas.microsoft.com/office/powerpoint/2010/main" val="1050672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981200" y="76200"/>
            <a:ext cx="8229600" cy="1143000"/>
          </a:xfrm>
        </p:spPr>
        <p:txBody>
          <a:bodyPr/>
          <a:lstStyle/>
          <a:p>
            <a:r>
              <a:rPr altLang="en-US" smtClean="0"/>
              <a:t>Math Corner-Wednesday</a:t>
            </a:r>
          </a:p>
        </p:txBody>
      </p:sp>
      <p:sp>
        <p:nvSpPr>
          <p:cNvPr id="3" name="Content Placeholder 2"/>
          <p:cNvSpPr>
            <a:spLocks noGrp="1"/>
          </p:cNvSpPr>
          <p:nvPr>
            <p:ph idx="1"/>
          </p:nvPr>
        </p:nvSpPr>
        <p:spPr>
          <a:xfrm>
            <a:off x="1752600" y="990601"/>
            <a:ext cx="8686800" cy="4525963"/>
          </a:xfrm>
        </p:spPr>
        <p:txBody>
          <a:bodyPr/>
          <a:lstStyle/>
          <a:p>
            <a:pPr marL="514350" indent="-514350">
              <a:buFont typeface="Arial" charset="0"/>
              <a:buAutoNum type="arabicPeriod"/>
              <a:defRPr/>
            </a:pPr>
            <a:r>
              <a:rPr lang="en-US" sz="2400" dirty="0">
                <a:latin typeface="Bookman Old Style" pitchFamily="18" charset="0"/>
              </a:rPr>
              <a:t>Draw and label a TRIANGLE.  Name at least three things at home or school that </a:t>
            </a:r>
            <a:r>
              <a:rPr lang="en-US" sz="2400" dirty="0" smtClean="0">
                <a:latin typeface="Bookman Old Style" pitchFamily="18" charset="0"/>
              </a:rPr>
              <a:t>are </a:t>
            </a:r>
            <a:r>
              <a:rPr lang="en-US" sz="2400" dirty="0">
                <a:latin typeface="Bookman Old Style" pitchFamily="18" charset="0"/>
              </a:rPr>
              <a:t>this shape. </a:t>
            </a:r>
          </a:p>
          <a:p>
            <a:pPr marL="514350" indent="-514350">
              <a:buFont typeface="Arial" charset="0"/>
              <a:buAutoNum type="arabicPeriod"/>
              <a:defRPr/>
            </a:pPr>
            <a:r>
              <a:rPr lang="en-US" sz="2400" dirty="0">
                <a:latin typeface="Bookman Old Style" pitchFamily="18" charset="0"/>
              </a:rPr>
              <a:t>Draw and label a CIRCLE.  Name at least three things at home or school that </a:t>
            </a:r>
            <a:r>
              <a:rPr lang="en-US" sz="2400" dirty="0" smtClean="0">
                <a:latin typeface="Bookman Old Style" pitchFamily="18" charset="0"/>
              </a:rPr>
              <a:t>are </a:t>
            </a:r>
            <a:r>
              <a:rPr lang="en-US" sz="2400" dirty="0">
                <a:latin typeface="Bookman Old Style" pitchFamily="18" charset="0"/>
              </a:rPr>
              <a:t>this shape.</a:t>
            </a:r>
          </a:p>
          <a:p>
            <a:pPr marL="514350" indent="-514350">
              <a:buFont typeface="Arial" charset="0"/>
              <a:buAutoNum type="arabicPeriod"/>
              <a:defRPr/>
            </a:pPr>
            <a:endParaRPr lang="en-US" sz="2400" dirty="0">
              <a:latin typeface="Bookman Old Style" pitchFamily="18" charset="0"/>
            </a:endParaRPr>
          </a:p>
          <a:p>
            <a:pPr marL="0" indent="0">
              <a:buNone/>
              <a:defRPr/>
            </a:pPr>
            <a:r>
              <a:rPr lang="en-US" sz="2400" dirty="0">
                <a:latin typeface="Bookman Old Style" pitchFamily="18" charset="0"/>
              </a:rPr>
              <a:t>CHALLENGE!  </a:t>
            </a:r>
          </a:p>
          <a:p>
            <a:pPr marL="0" indent="0">
              <a:buNone/>
              <a:defRPr/>
            </a:pPr>
            <a:r>
              <a:rPr lang="en-US" sz="2400" dirty="0">
                <a:latin typeface="Bookman Old Style" pitchFamily="18" charset="0"/>
              </a:rPr>
              <a:t>Think of other SHAPES that are NOT triangles or circles.  Name them and draw them!</a:t>
            </a: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D89F9818-254B-4FB0-B162-5E4892F3858F}"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
        <p:nvSpPr>
          <p:cNvPr id="7" name="Rectangle 6"/>
          <p:cNvSpPr/>
          <p:nvPr/>
        </p:nvSpPr>
        <p:spPr>
          <a:xfrm>
            <a:off x="1879600" y="5029200"/>
            <a:ext cx="8382000" cy="323165"/>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5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spTree>
    <p:extLst>
      <p:ext uri="{BB962C8B-B14F-4D97-AF65-F5344CB8AC3E}">
        <p14:creationId xmlns:p14="http://schemas.microsoft.com/office/powerpoint/2010/main" val="57635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41513" y="0"/>
            <a:ext cx="8229600" cy="1143000"/>
          </a:xfrm>
        </p:spPr>
        <p:txBody>
          <a:bodyPr/>
          <a:lstStyle/>
          <a:p>
            <a:pPr eaLnBrk="1" hangingPunct="1"/>
            <a:r>
              <a:rPr altLang="en-US" smtClean="0"/>
              <a:t>Math Corner-Thursday</a:t>
            </a:r>
          </a:p>
        </p:txBody>
      </p:sp>
      <p:sp>
        <p:nvSpPr>
          <p:cNvPr id="8195" name="Rectangle 1"/>
          <p:cNvSpPr>
            <a:spLocks noChangeArrowheads="1"/>
          </p:cNvSpPr>
          <p:nvPr/>
        </p:nvSpPr>
        <p:spPr bwMode="auto">
          <a:xfrm>
            <a:off x="1704976" y="1181101"/>
            <a:ext cx="87598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200" b="0" i="1" u="none" strike="noStrike" kern="1200" cap="none" spc="0" normalizeH="0" baseline="0" noProof="0">
                <a:ln>
                  <a:noFill/>
                </a:ln>
                <a:solidFill>
                  <a:prstClr val="white"/>
                </a:solidFill>
                <a:effectLst/>
                <a:uLnTx/>
                <a:uFillTx/>
                <a:latin typeface="Bookman Old Style" panose="02050604050505020204" pitchFamily="18" charset="0"/>
                <a:ea typeface="+mn-ea"/>
                <a:cs typeface="Arial" panose="020B0604020202020204" pitchFamily="34" charset="0"/>
              </a:rPr>
              <a:t>Create and complete the chart below and share with a friend…</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Bookman Old Style" panose="02050604050505020204" pitchFamily="18" charset="0"/>
              <a:ea typeface="+mn-ea"/>
              <a:cs typeface="Arial" panose="020B0604020202020204" pitchFamily="34" charset="0"/>
            </a:endParaRPr>
          </a:p>
        </p:txBody>
      </p:sp>
      <p:graphicFrame>
        <p:nvGraphicFramePr>
          <p:cNvPr id="2" name="Table 1"/>
          <p:cNvGraphicFramePr>
            <a:graphicFrameLocks noGrp="1"/>
          </p:cNvGraphicFramePr>
          <p:nvPr/>
        </p:nvGraphicFramePr>
        <p:xfrm>
          <a:off x="3022600" y="1889125"/>
          <a:ext cx="6096000" cy="28040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1066558">
                <a:tc>
                  <a:txBody>
                    <a:bodyPr/>
                    <a:lstStyle/>
                    <a:p>
                      <a:r>
                        <a:rPr lang="en-US" sz="3200" dirty="0" smtClean="0"/>
                        <a:t>Plane Shape</a:t>
                      </a:r>
                      <a:endParaRPr lang="en-US" sz="3200" dirty="0"/>
                    </a:p>
                  </a:txBody>
                  <a:tcPr marT="45710" marB="45710"/>
                </a:tc>
                <a:tc>
                  <a:txBody>
                    <a:bodyPr/>
                    <a:lstStyle/>
                    <a:p>
                      <a:r>
                        <a:rPr lang="en-US" sz="3200" dirty="0" smtClean="0"/>
                        <a:t>Attributes</a:t>
                      </a:r>
                      <a:endParaRPr lang="en-US" sz="3200" dirty="0"/>
                    </a:p>
                  </a:txBody>
                  <a:tcPr marT="45710" marB="45710"/>
                </a:tc>
                <a:tc>
                  <a:txBody>
                    <a:bodyPr/>
                    <a:lstStyle/>
                    <a:p>
                      <a:r>
                        <a:rPr lang="en-US" sz="3200" dirty="0" smtClean="0"/>
                        <a:t>Picture</a:t>
                      </a:r>
                      <a:endParaRPr lang="en-US" sz="3200" dirty="0"/>
                    </a:p>
                  </a:txBody>
                  <a:tcPr marT="45710" marB="45710"/>
                </a:tc>
                <a:extLst>
                  <a:ext uri="{0D108BD9-81ED-4DB2-BD59-A6C34878D82A}">
                    <a16:rowId xmlns:a16="http://schemas.microsoft.com/office/drawing/2014/main" val="10000"/>
                  </a:ext>
                </a:extLst>
              </a:tr>
              <a:tr h="578989">
                <a:tc>
                  <a:txBody>
                    <a:bodyPr/>
                    <a:lstStyle/>
                    <a:p>
                      <a:r>
                        <a:rPr lang="en-US" sz="3200" dirty="0" smtClean="0"/>
                        <a:t>Rectangle</a:t>
                      </a:r>
                      <a:endParaRPr lang="en-US" sz="3200" dirty="0"/>
                    </a:p>
                  </a:txBody>
                  <a:tcPr marT="45710" marB="45710"/>
                </a:tc>
                <a:tc>
                  <a:txBody>
                    <a:bodyPr/>
                    <a:lstStyle/>
                    <a:p>
                      <a:endParaRPr lang="en-US" sz="3200" dirty="0"/>
                    </a:p>
                  </a:txBody>
                  <a:tcPr marT="45710" marB="45710"/>
                </a:tc>
                <a:tc>
                  <a:txBody>
                    <a:bodyPr/>
                    <a:lstStyle/>
                    <a:p>
                      <a:endParaRPr lang="en-US" sz="3200"/>
                    </a:p>
                  </a:txBody>
                  <a:tcPr marT="45710" marB="45710"/>
                </a:tc>
                <a:extLst>
                  <a:ext uri="{0D108BD9-81ED-4DB2-BD59-A6C34878D82A}">
                    <a16:rowId xmlns:a16="http://schemas.microsoft.com/office/drawing/2014/main" val="10001"/>
                  </a:ext>
                </a:extLst>
              </a:tr>
              <a:tr h="578989">
                <a:tc>
                  <a:txBody>
                    <a:bodyPr/>
                    <a:lstStyle/>
                    <a:p>
                      <a:r>
                        <a:rPr lang="en-US" sz="3200" dirty="0" smtClean="0"/>
                        <a:t>Triangle</a:t>
                      </a:r>
                      <a:endParaRPr lang="en-US" sz="3200" dirty="0"/>
                    </a:p>
                  </a:txBody>
                  <a:tcPr marT="45710" marB="45710"/>
                </a:tc>
                <a:tc>
                  <a:txBody>
                    <a:bodyPr/>
                    <a:lstStyle/>
                    <a:p>
                      <a:endParaRPr lang="en-US" sz="3200"/>
                    </a:p>
                  </a:txBody>
                  <a:tcPr marT="45710" marB="45710"/>
                </a:tc>
                <a:tc>
                  <a:txBody>
                    <a:bodyPr/>
                    <a:lstStyle/>
                    <a:p>
                      <a:endParaRPr lang="en-US" sz="3200"/>
                    </a:p>
                  </a:txBody>
                  <a:tcPr marT="45710" marB="45710"/>
                </a:tc>
                <a:extLst>
                  <a:ext uri="{0D108BD9-81ED-4DB2-BD59-A6C34878D82A}">
                    <a16:rowId xmlns:a16="http://schemas.microsoft.com/office/drawing/2014/main" val="10002"/>
                  </a:ext>
                </a:extLst>
              </a:tr>
              <a:tr h="578989">
                <a:tc>
                  <a:txBody>
                    <a:bodyPr/>
                    <a:lstStyle/>
                    <a:p>
                      <a:r>
                        <a:rPr lang="en-US" sz="3200" dirty="0" smtClean="0"/>
                        <a:t>Pentagon</a:t>
                      </a:r>
                      <a:endParaRPr lang="en-US" sz="3200" dirty="0"/>
                    </a:p>
                  </a:txBody>
                  <a:tcPr marT="45710" marB="45710"/>
                </a:tc>
                <a:tc>
                  <a:txBody>
                    <a:bodyPr/>
                    <a:lstStyle/>
                    <a:p>
                      <a:endParaRPr lang="en-US" sz="3200" dirty="0"/>
                    </a:p>
                  </a:txBody>
                  <a:tcPr marT="45710" marB="45710"/>
                </a:tc>
                <a:tc>
                  <a:txBody>
                    <a:bodyPr/>
                    <a:lstStyle/>
                    <a:p>
                      <a:endParaRPr lang="en-US" sz="3200" dirty="0"/>
                    </a:p>
                  </a:txBody>
                  <a:tcPr marT="45710" marB="45710"/>
                </a:tc>
                <a:extLst>
                  <a:ext uri="{0D108BD9-81ED-4DB2-BD59-A6C34878D82A}">
                    <a16:rowId xmlns:a16="http://schemas.microsoft.com/office/drawing/2014/main" val="10003"/>
                  </a:ext>
                </a:extLst>
              </a:tr>
            </a:tbl>
          </a:graphicData>
        </a:graphic>
      </p:graphicFrame>
      <p:sp>
        <p:nvSpPr>
          <p:cNvPr id="6" name="Rectangle 5"/>
          <p:cNvSpPr/>
          <p:nvPr/>
        </p:nvSpPr>
        <p:spPr>
          <a:xfrm>
            <a:off x="1879600" y="5029200"/>
            <a:ext cx="8382000" cy="323165"/>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5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spTree>
    <p:extLst>
      <p:ext uri="{BB962C8B-B14F-4D97-AF65-F5344CB8AC3E}">
        <p14:creationId xmlns:p14="http://schemas.microsoft.com/office/powerpoint/2010/main" val="350237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a:xfrm>
            <a:off x="1981200" y="0"/>
            <a:ext cx="8229600" cy="1143000"/>
          </a:xfrm>
        </p:spPr>
        <p:txBody>
          <a:bodyPr/>
          <a:lstStyle/>
          <a:p>
            <a:pPr eaLnBrk="1" hangingPunct="1"/>
            <a:r>
              <a:rPr altLang="en-US" smtClean="0"/>
              <a:t>Math Corner-Friday</a:t>
            </a:r>
          </a:p>
        </p:txBody>
      </p:sp>
      <p:sp>
        <p:nvSpPr>
          <p:cNvPr id="9219"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0"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1"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2"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3"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4"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5"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6"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7"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8"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9"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0"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1"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2" name="Rectangle 181"/>
          <p:cNvSpPr>
            <a:spLocks noChangeArrowheads="1"/>
          </p:cNvSpPr>
          <p:nvPr/>
        </p:nvSpPr>
        <p:spPr bwMode="auto">
          <a:xfrm>
            <a:off x="1828800" y="3275013"/>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54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p:txBody>
      </p:sp>
      <p:sp>
        <p:nvSpPr>
          <p:cNvPr id="9233" name="Rectangle 3"/>
          <p:cNvSpPr>
            <a:spLocks/>
          </p:cNvSpPr>
          <p:nvPr/>
        </p:nvSpPr>
        <p:spPr bwMode="auto">
          <a:xfrm>
            <a:off x="2133600" y="17526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eaLnBrk="0" hangingPunct="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eaLnBrk="0" hangingPunct="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eaLnBrk="0" hangingPunct="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altLang="en-US" sz="3600" b="0" i="0" u="none" strike="noStrike" kern="1200" cap="none" spc="0" normalizeH="0" baseline="0" noProof="0">
              <a:ln>
                <a:noFill/>
              </a:ln>
              <a:solidFill>
                <a:srgbClr val="F2F2F2"/>
              </a:solidFill>
              <a:effectLst/>
              <a:uLnTx/>
              <a:uFillTx/>
              <a:latin typeface="Comic Sans MS" panose="030F0702030302020204" pitchFamily="66" charset="0"/>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altLang="en-US" sz="4800" b="0" i="0" u="none" strike="noStrike" kern="1200" cap="none" spc="0" normalizeH="0" baseline="0" noProof="0">
              <a:ln>
                <a:noFill/>
              </a:ln>
              <a:solidFill>
                <a:srgbClr val="F2F2F2"/>
              </a:solidFill>
              <a:effectLst/>
              <a:uLnTx/>
              <a:uFillTx/>
              <a:latin typeface="Comic Sans MS" panose="030F0702030302020204" pitchFamily="66" charset="0"/>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altLang="en-US" sz="4800" b="0" i="0" u="none" strike="noStrike" kern="1200" cap="none" spc="0" normalizeH="0" baseline="0" noProof="0">
              <a:ln>
                <a:noFill/>
              </a:ln>
              <a:solidFill>
                <a:srgbClr val="F2F2F2"/>
              </a:solidFill>
              <a:effectLst/>
              <a:uLnTx/>
              <a:uFillTx/>
              <a:latin typeface="Comic Sans MS" panose="030F0702030302020204" pitchFamily="66" charset="0"/>
              <a:ea typeface="+mn-ea"/>
              <a:cs typeface="Arial" panose="020B0604020202020204" pitchFamily="34" charset="0"/>
            </a:endParaRPr>
          </a:p>
        </p:txBody>
      </p:sp>
      <p:sp>
        <p:nvSpPr>
          <p:cNvPr id="20" name="Rectangle 19"/>
          <p:cNvSpPr/>
          <p:nvPr/>
        </p:nvSpPr>
        <p:spPr>
          <a:xfrm>
            <a:off x="1879600" y="5029200"/>
            <a:ext cx="8382000" cy="1708150"/>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problems.  When you know the answer, QUIETLY give a thumbs up.  Try to think of more than one way to find each answer.  Be ready to share your strategy! </a:t>
            </a:r>
          </a:p>
          <a:p>
            <a:pPr marL="342900" marR="0" lvl="0" indent="-342900" algn="ctr"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500" b="0" i="1" u="none" strike="noStrike" kern="1200" cap="none" spc="0" normalizeH="0" baseline="0" noProof="0" dirty="0">
                <a:ln>
                  <a:noFill/>
                </a:ln>
                <a:solidFill>
                  <a:prstClr val="white"/>
                </a:solidFill>
                <a:effectLst/>
                <a:uLnTx/>
                <a:uFillTx/>
                <a:latin typeface="Comic Sans MS" pitchFamily="66" charset="0"/>
                <a:ea typeface="+mn-ea"/>
                <a:cs typeface="Arial" charset="0"/>
              </a:rPr>
              <a:t>33 + 47</a:t>
            </a:r>
          </a:p>
          <a:p>
            <a:pPr marL="342900" marR="0" lvl="0" indent="-342900" algn="ctr"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500" b="0" i="1" u="none" strike="noStrike" kern="1200" cap="none" spc="0" normalizeH="0" baseline="0" noProof="0" dirty="0">
                <a:ln>
                  <a:noFill/>
                </a:ln>
                <a:solidFill>
                  <a:prstClr val="white"/>
                </a:solidFill>
                <a:effectLst/>
                <a:uLnTx/>
                <a:uFillTx/>
                <a:latin typeface="Comic Sans MS" pitchFamily="66" charset="0"/>
                <a:ea typeface="+mn-ea"/>
                <a:cs typeface="Arial" charset="0"/>
              </a:rPr>
              <a:t>22 + 78</a:t>
            </a:r>
          </a:p>
          <a:p>
            <a:pPr marL="342900" marR="0" lvl="0" indent="-342900" algn="ctr"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500" b="0" i="1" u="none" strike="noStrike" kern="1200" cap="none" spc="0" normalizeH="0" baseline="0" noProof="0">
                <a:ln>
                  <a:noFill/>
                </a:ln>
                <a:solidFill>
                  <a:prstClr val="white"/>
                </a:solidFill>
                <a:effectLst/>
                <a:uLnTx/>
                <a:uFillTx/>
                <a:latin typeface="Comic Sans MS" pitchFamily="66" charset="0"/>
                <a:ea typeface="+mn-ea"/>
                <a:cs typeface="Arial" charset="0"/>
              </a:rPr>
              <a:t>44 + 96</a:t>
            </a:r>
            <a:endParaRPr kumimoji="0" lang="en-US" sz="15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graphicFrame>
        <p:nvGraphicFramePr>
          <p:cNvPr id="21" name="Table 20"/>
          <p:cNvGraphicFramePr>
            <a:graphicFrameLocks noGrp="1"/>
          </p:cNvGraphicFramePr>
          <p:nvPr/>
        </p:nvGraphicFramePr>
        <p:xfrm>
          <a:off x="3022600" y="1873250"/>
          <a:ext cx="6096000" cy="28040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1066558">
                <a:tc>
                  <a:txBody>
                    <a:bodyPr/>
                    <a:lstStyle/>
                    <a:p>
                      <a:pPr algn="ctr"/>
                      <a:r>
                        <a:rPr lang="en-US" sz="3200" dirty="0" smtClean="0"/>
                        <a:t>Plane Shape</a:t>
                      </a:r>
                      <a:endParaRPr lang="en-US" sz="3200" dirty="0"/>
                    </a:p>
                  </a:txBody>
                  <a:tcPr marT="45710" marB="45710"/>
                </a:tc>
                <a:tc>
                  <a:txBody>
                    <a:bodyPr/>
                    <a:lstStyle/>
                    <a:p>
                      <a:pPr algn="ctr"/>
                      <a:r>
                        <a:rPr lang="en-US" sz="3200" dirty="0" smtClean="0"/>
                        <a:t>Attributes</a:t>
                      </a:r>
                      <a:endParaRPr lang="en-US" sz="3200" dirty="0"/>
                    </a:p>
                  </a:txBody>
                  <a:tcPr marT="45710" marB="45710"/>
                </a:tc>
                <a:tc>
                  <a:txBody>
                    <a:bodyPr/>
                    <a:lstStyle/>
                    <a:p>
                      <a:pPr algn="ctr"/>
                      <a:r>
                        <a:rPr lang="en-US" sz="3200" dirty="0" smtClean="0"/>
                        <a:t>Picture</a:t>
                      </a:r>
                      <a:endParaRPr lang="en-US" sz="3200" dirty="0"/>
                    </a:p>
                  </a:txBody>
                  <a:tcPr marT="45710" marB="45710"/>
                </a:tc>
                <a:extLst>
                  <a:ext uri="{0D108BD9-81ED-4DB2-BD59-A6C34878D82A}">
                    <a16:rowId xmlns:a16="http://schemas.microsoft.com/office/drawing/2014/main" val="10000"/>
                  </a:ext>
                </a:extLst>
              </a:tr>
              <a:tr h="578989">
                <a:tc>
                  <a:txBody>
                    <a:bodyPr/>
                    <a:lstStyle/>
                    <a:p>
                      <a:r>
                        <a:rPr lang="en-US" sz="3200" dirty="0" smtClean="0"/>
                        <a:t>Square</a:t>
                      </a:r>
                      <a:endParaRPr lang="en-US" sz="3200" dirty="0"/>
                    </a:p>
                  </a:txBody>
                  <a:tcPr marT="45710" marB="45710"/>
                </a:tc>
                <a:tc>
                  <a:txBody>
                    <a:bodyPr/>
                    <a:lstStyle/>
                    <a:p>
                      <a:endParaRPr lang="en-US" sz="3200" dirty="0"/>
                    </a:p>
                  </a:txBody>
                  <a:tcPr marT="45710" marB="45710"/>
                </a:tc>
                <a:tc>
                  <a:txBody>
                    <a:bodyPr/>
                    <a:lstStyle/>
                    <a:p>
                      <a:endParaRPr lang="en-US" sz="3200"/>
                    </a:p>
                  </a:txBody>
                  <a:tcPr marT="45710" marB="45710"/>
                </a:tc>
                <a:extLst>
                  <a:ext uri="{0D108BD9-81ED-4DB2-BD59-A6C34878D82A}">
                    <a16:rowId xmlns:a16="http://schemas.microsoft.com/office/drawing/2014/main" val="10001"/>
                  </a:ext>
                </a:extLst>
              </a:tr>
              <a:tr h="578989">
                <a:tc>
                  <a:txBody>
                    <a:bodyPr/>
                    <a:lstStyle/>
                    <a:p>
                      <a:r>
                        <a:rPr lang="en-US" sz="3200" dirty="0" smtClean="0"/>
                        <a:t>Hexagon</a:t>
                      </a:r>
                      <a:endParaRPr lang="en-US" sz="3200" dirty="0"/>
                    </a:p>
                  </a:txBody>
                  <a:tcPr marT="45710" marB="45710"/>
                </a:tc>
                <a:tc>
                  <a:txBody>
                    <a:bodyPr/>
                    <a:lstStyle/>
                    <a:p>
                      <a:endParaRPr lang="en-US" sz="3200" dirty="0"/>
                    </a:p>
                  </a:txBody>
                  <a:tcPr marT="45710" marB="45710"/>
                </a:tc>
                <a:tc>
                  <a:txBody>
                    <a:bodyPr/>
                    <a:lstStyle/>
                    <a:p>
                      <a:endParaRPr lang="en-US" sz="3200"/>
                    </a:p>
                  </a:txBody>
                  <a:tcPr marT="45710" marB="45710"/>
                </a:tc>
                <a:extLst>
                  <a:ext uri="{0D108BD9-81ED-4DB2-BD59-A6C34878D82A}">
                    <a16:rowId xmlns:a16="http://schemas.microsoft.com/office/drawing/2014/main" val="10002"/>
                  </a:ext>
                </a:extLst>
              </a:tr>
              <a:tr h="578989">
                <a:tc>
                  <a:txBody>
                    <a:bodyPr/>
                    <a:lstStyle/>
                    <a:p>
                      <a:r>
                        <a:rPr lang="en-US" sz="3200" dirty="0" smtClean="0"/>
                        <a:t>Circle</a:t>
                      </a:r>
                      <a:endParaRPr lang="en-US" sz="3200" dirty="0"/>
                    </a:p>
                  </a:txBody>
                  <a:tcPr marT="45710" marB="45710"/>
                </a:tc>
                <a:tc>
                  <a:txBody>
                    <a:bodyPr/>
                    <a:lstStyle/>
                    <a:p>
                      <a:endParaRPr lang="en-US" sz="3200" dirty="0"/>
                    </a:p>
                  </a:txBody>
                  <a:tcPr marT="45710" marB="45710"/>
                </a:tc>
                <a:tc>
                  <a:txBody>
                    <a:bodyPr/>
                    <a:lstStyle/>
                    <a:p>
                      <a:endParaRPr lang="en-US" sz="3200" dirty="0"/>
                    </a:p>
                  </a:txBody>
                  <a:tcPr marT="45710" marB="45710"/>
                </a:tc>
                <a:extLst>
                  <a:ext uri="{0D108BD9-81ED-4DB2-BD59-A6C34878D82A}">
                    <a16:rowId xmlns:a16="http://schemas.microsoft.com/office/drawing/2014/main" val="10003"/>
                  </a:ext>
                </a:extLst>
              </a:tr>
            </a:tbl>
          </a:graphicData>
        </a:graphic>
      </p:graphicFrame>
      <p:sp>
        <p:nvSpPr>
          <p:cNvPr id="9257" name="Rectangle 1"/>
          <p:cNvSpPr>
            <a:spLocks noChangeArrowheads="1"/>
          </p:cNvSpPr>
          <p:nvPr/>
        </p:nvSpPr>
        <p:spPr bwMode="auto">
          <a:xfrm>
            <a:off x="1676400" y="914400"/>
            <a:ext cx="8839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800" b="0" i="1" u="none" strike="noStrike" kern="1200" cap="none" spc="0" normalizeH="0" baseline="0" noProof="0">
                <a:ln>
                  <a:noFill/>
                </a:ln>
                <a:solidFill>
                  <a:prstClr val="white"/>
                </a:solidFill>
                <a:effectLst/>
                <a:uLnTx/>
                <a:uFillTx/>
                <a:latin typeface="Bookman Old Style" panose="02050604050505020204" pitchFamily="18" charset="0"/>
                <a:ea typeface="+mn-ea"/>
                <a:cs typeface="Arial" panose="020B0604020202020204" pitchFamily="34" charset="0"/>
              </a:rPr>
              <a:t>Create and complete the chart below and share with a friend…</a:t>
            </a:r>
          </a:p>
        </p:txBody>
      </p:sp>
    </p:spTree>
    <p:extLst>
      <p:ext uri="{BB962C8B-B14F-4D97-AF65-F5344CB8AC3E}">
        <p14:creationId xmlns:p14="http://schemas.microsoft.com/office/powerpoint/2010/main" val="2429690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Week 2</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EEECE1"/>
              </a:solidFill>
              <a:effectLst/>
              <a:uLnTx/>
              <a:uFillTx/>
              <a:latin typeface="Brush Script MT" pitchFamily="66"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8D3FF-6B75-4BEA-9CDA-C54EBB9889F1}" type="slidenum">
              <a:rPr kumimoji="0" lang="en-US" altLang="en-US" sz="1600" b="0" i="0" u="none" strike="noStrike" kern="1200" cap="none" spc="0" normalizeH="0" baseline="0" noProof="0" smtClean="0">
                <a:ln>
                  <a:noFill/>
                </a:ln>
                <a:solidFill>
                  <a:srgbClr val="EEECE1"/>
                </a:solidFill>
                <a:effectLst/>
                <a:uLnTx/>
                <a:uFillTx/>
                <a:latin typeface="Brush Script MT" panose="03060802040406070304" pitchFamily="66"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altLang="en-US" sz="1600" b="0" i="0" u="none" strike="noStrike" kern="1200" cap="none" spc="0" normalizeH="0" baseline="0" noProof="0">
              <a:ln>
                <a:noFill/>
              </a:ln>
              <a:solidFill>
                <a:srgbClr val="EEECE1"/>
              </a:solidFill>
              <a:effectLst/>
              <a:uLnTx/>
              <a:uFillTx/>
              <a:latin typeface="Brush Script MT" panose="03060802040406070304" pitchFamily="66" charset="0"/>
              <a:ea typeface="+mn-ea"/>
              <a:cs typeface="+mn-cs"/>
            </a:endParaRPr>
          </a:p>
        </p:txBody>
      </p:sp>
    </p:spTree>
    <p:extLst>
      <p:ext uri="{BB962C8B-B14F-4D97-AF65-F5344CB8AC3E}">
        <p14:creationId xmlns:p14="http://schemas.microsoft.com/office/powerpoint/2010/main" val="3953441818"/>
      </p:ext>
    </p:extLst>
  </p:cSld>
  <p:clrMapOvr>
    <a:masterClrMapping/>
  </p:clrMapOvr>
</p:sld>
</file>

<file path=ppt/theme/theme1.xml><?xml version="1.0" encoding="utf-8"?>
<a:theme xmlns:a="http://schemas.openxmlformats.org/drawingml/2006/main" name="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1371</Words>
  <Application>Microsoft Office PowerPoint</Application>
  <PresentationFormat>Widescreen</PresentationFormat>
  <Paragraphs>303</Paragraphs>
  <Slides>35</Slides>
  <Notes>13</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35</vt:i4>
      </vt:variant>
    </vt:vector>
  </HeadingPairs>
  <TitlesOfParts>
    <vt:vector size="50" baseType="lpstr">
      <vt:lpstr>Arial Unicode MS</vt:lpstr>
      <vt:lpstr>Antique Olive</vt:lpstr>
      <vt:lpstr>Arial</vt:lpstr>
      <vt:lpstr>Arial Black</vt:lpstr>
      <vt:lpstr>Bookman Old Style</vt:lpstr>
      <vt:lpstr>Brush Script MT</vt:lpstr>
      <vt:lpstr>Calibri</vt:lpstr>
      <vt:lpstr>Comic Sans MS</vt:lpstr>
      <vt:lpstr>Lucida Calligraphy</vt:lpstr>
      <vt:lpstr>Times</vt:lpstr>
      <vt:lpstr>Times New Roman</vt:lpstr>
      <vt:lpstr>Times-Bold</vt:lpstr>
      <vt:lpstr>Times-Roman</vt:lpstr>
      <vt:lpstr>Ppt0000000</vt:lpstr>
      <vt:lpstr>1_Ppt0000000</vt:lpstr>
      <vt:lpstr>Week 1</vt:lpstr>
      <vt:lpstr>Note to Teacher…</vt:lpstr>
      <vt:lpstr>Math Corner-Monday</vt:lpstr>
      <vt:lpstr>Math Corner-Tuesday</vt:lpstr>
      <vt:lpstr>Open Response</vt:lpstr>
      <vt:lpstr>Math Corner-Wednesday</vt:lpstr>
      <vt:lpstr>Math Corner-Thursday</vt:lpstr>
      <vt:lpstr>Math Corner-Friday</vt:lpstr>
      <vt:lpstr>Week 2</vt:lpstr>
      <vt:lpstr>Note to Teacher… </vt:lpstr>
      <vt:lpstr>Math Corner-Monday</vt:lpstr>
      <vt:lpstr>Math Corner-Tuesday</vt:lpstr>
      <vt:lpstr>Math Corner-Wednesday</vt:lpstr>
      <vt:lpstr>Math Corner-Thursday</vt:lpstr>
      <vt:lpstr>Math Corner-Friday</vt:lpstr>
      <vt:lpstr>Week 3</vt:lpstr>
      <vt:lpstr>Math Corner-Monday</vt:lpstr>
      <vt:lpstr>Math Corner-Tuesday</vt:lpstr>
      <vt:lpstr>Open Response</vt:lpstr>
      <vt:lpstr>Math Corner-Wednesday</vt:lpstr>
      <vt:lpstr>Math Corner-Thursday</vt:lpstr>
      <vt:lpstr>Math Corner-Friday</vt:lpstr>
      <vt:lpstr>Week 4</vt:lpstr>
      <vt:lpstr>Math Corner-Monday</vt:lpstr>
      <vt:lpstr>Math Corner-Tuesday</vt:lpstr>
      <vt:lpstr>Open Response</vt:lpstr>
      <vt:lpstr>Math Corner- Wednesday</vt:lpstr>
      <vt:lpstr>Math Corner-Thursday</vt:lpstr>
      <vt:lpstr>Math Corner-Friday</vt:lpstr>
      <vt:lpstr>Week 5</vt:lpstr>
      <vt:lpstr>Math Corner-Monday</vt:lpstr>
      <vt:lpstr>Open Response</vt:lpstr>
      <vt:lpstr>Math Corner- Wednesday</vt:lpstr>
      <vt:lpstr>Math Corner-Thursday</vt:lpstr>
      <vt:lpstr>Math Corner-Friday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dc:title>
  <dc:creator>Holmes, Beatrice</dc:creator>
  <cp:lastModifiedBy>Holmes, Beatrice</cp:lastModifiedBy>
  <cp:revision>1</cp:revision>
  <dcterms:created xsi:type="dcterms:W3CDTF">2017-03-02T14:51:50Z</dcterms:created>
  <dcterms:modified xsi:type="dcterms:W3CDTF">2017-03-02T14:53:39Z</dcterms:modified>
</cp:coreProperties>
</file>